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839" r:id="rId2"/>
  </p:sldMasterIdLst>
  <p:notesMasterIdLst>
    <p:notesMasterId r:id="rId91"/>
  </p:notesMasterIdLst>
  <p:sldIdLst>
    <p:sldId id="420" r:id="rId3"/>
    <p:sldId id="507" r:id="rId4"/>
    <p:sldId id="595" r:id="rId5"/>
    <p:sldId id="625" r:id="rId6"/>
    <p:sldId id="511" r:id="rId7"/>
    <p:sldId id="512" r:id="rId8"/>
    <p:sldId id="508" r:id="rId9"/>
    <p:sldId id="509" r:id="rId10"/>
    <p:sldId id="596" r:id="rId11"/>
    <p:sldId id="515" r:id="rId12"/>
    <p:sldId id="516" r:id="rId13"/>
    <p:sldId id="623" r:id="rId14"/>
    <p:sldId id="624" r:id="rId15"/>
    <p:sldId id="597" r:id="rId16"/>
    <p:sldId id="520" r:id="rId17"/>
    <p:sldId id="521" r:id="rId18"/>
    <p:sldId id="598" r:id="rId19"/>
    <p:sldId id="526" r:id="rId20"/>
    <p:sldId id="522" r:id="rId21"/>
    <p:sldId id="599" r:id="rId22"/>
    <p:sldId id="524" r:id="rId23"/>
    <p:sldId id="528" r:id="rId24"/>
    <p:sldId id="600" r:id="rId25"/>
    <p:sldId id="530" r:id="rId26"/>
    <p:sldId id="531" r:id="rId27"/>
    <p:sldId id="601" r:id="rId28"/>
    <p:sldId id="533" r:id="rId29"/>
    <p:sldId id="534" r:id="rId30"/>
    <p:sldId id="602" r:id="rId31"/>
    <p:sldId id="536" r:id="rId32"/>
    <p:sldId id="537" r:id="rId33"/>
    <p:sldId id="603" r:id="rId34"/>
    <p:sldId id="539" r:id="rId35"/>
    <p:sldId id="540" r:id="rId36"/>
    <p:sldId id="604" r:id="rId37"/>
    <p:sldId id="545" r:id="rId38"/>
    <p:sldId id="546" r:id="rId39"/>
    <p:sldId id="605" r:id="rId40"/>
    <p:sldId id="547" r:id="rId41"/>
    <p:sldId id="548" r:id="rId42"/>
    <p:sldId id="606" r:id="rId43"/>
    <p:sldId id="550" r:id="rId44"/>
    <p:sldId id="551" r:id="rId45"/>
    <p:sldId id="607" r:id="rId46"/>
    <p:sldId id="553" r:id="rId47"/>
    <p:sldId id="554" r:id="rId48"/>
    <p:sldId id="608" r:id="rId49"/>
    <p:sldId id="556" r:id="rId50"/>
    <p:sldId id="557" r:id="rId51"/>
    <p:sldId id="609" r:id="rId52"/>
    <p:sldId id="559" r:id="rId53"/>
    <p:sldId id="525" r:id="rId54"/>
    <p:sldId id="610" r:id="rId55"/>
    <p:sldId id="561" r:id="rId56"/>
    <p:sldId id="562" r:id="rId57"/>
    <p:sldId id="611" r:id="rId58"/>
    <p:sldId id="564" r:id="rId59"/>
    <p:sldId id="565" r:id="rId60"/>
    <p:sldId id="612" r:id="rId61"/>
    <p:sldId id="567" r:id="rId62"/>
    <p:sldId id="568" r:id="rId63"/>
    <p:sldId id="613" r:id="rId64"/>
    <p:sldId id="570" r:id="rId65"/>
    <p:sldId id="544" r:id="rId66"/>
    <p:sldId id="614" r:id="rId67"/>
    <p:sldId id="572" r:id="rId68"/>
    <p:sldId id="573" r:id="rId69"/>
    <p:sldId id="615" r:id="rId70"/>
    <p:sldId id="575" r:id="rId71"/>
    <p:sldId id="576" r:id="rId72"/>
    <p:sldId id="616" r:id="rId73"/>
    <p:sldId id="581" r:id="rId74"/>
    <p:sldId id="582" r:id="rId75"/>
    <p:sldId id="617" r:id="rId76"/>
    <p:sldId id="578" r:id="rId77"/>
    <p:sldId id="579" r:id="rId78"/>
    <p:sldId id="618" r:id="rId79"/>
    <p:sldId id="584" r:id="rId80"/>
    <p:sldId id="585" r:id="rId81"/>
    <p:sldId id="619" r:id="rId82"/>
    <p:sldId id="587" r:id="rId83"/>
    <p:sldId id="622" r:id="rId84"/>
    <p:sldId id="620" r:id="rId85"/>
    <p:sldId id="590" r:id="rId86"/>
    <p:sldId id="591" r:id="rId87"/>
    <p:sldId id="621" r:id="rId88"/>
    <p:sldId id="593" r:id="rId89"/>
    <p:sldId id="594" r:id="rId90"/>
  </p:sldIdLst>
  <p:sldSz cx="9144000" cy="6858000" type="screen4x3"/>
  <p:notesSz cx="6858000" cy="96615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3300"/>
    <a:srgbClr val="0000CC"/>
    <a:srgbClr val="FFFFCC"/>
    <a:srgbClr val="FFFF99"/>
    <a:srgbClr val="FFFFFF"/>
    <a:srgbClr val="FF99FF"/>
    <a:srgbClr val="FFCCCC"/>
    <a:srgbClr val="CCFF33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421" autoAdjust="0"/>
    <p:restoredTop sz="94434" autoAdjust="0"/>
  </p:normalViewPr>
  <p:slideViewPr>
    <p:cSldViewPr>
      <p:cViewPr>
        <p:scale>
          <a:sx n="70" d="100"/>
          <a:sy n="70" d="100"/>
        </p:scale>
        <p:origin x="-2040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904" y="-90"/>
      </p:cViewPr>
      <p:guideLst>
        <p:guide orient="horz" pos="3043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slide" Target="slides/slide74.xml"/><Relationship Id="rId84" Type="http://schemas.openxmlformats.org/officeDocument/2006/relationships/slide" Target="slides/slide82.xml"/><Relationship Id="rId89" Type="http://schemas.openxmlformats.org/officeDocument/2006/relationships/slide" Target="slides/slide87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9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87" Type="http://schemas.openxmlformats.org/officeDocument/2006/relationships/slide" Target="slides/slide85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90" Type="http://schemas.openxmlformats.org/officeDocument/2006/relationships/slide" Target="slides/slide88.xml"/><Relationship Id="rId95" Type="http://schemas.openxmlformats.org/officeDocument/2006/relationships/tableStyles" Target="tableStyles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slide" Target="slides/slide78.xml"/><Relationship Id="rId85" Type="http://schemas.openxmlformats.org/officeDocument/2006/relationships/slide" Target="slides/slide83.xml"/><Relationship Id="rId93" Type="http://schemas.openxmlformats.org/officeDocument/2006/relationships/viewProps" Target="viewProp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slide" Target="slides/slide81.xml"/><Relationship Id="rId88" Type="http://schemas.openxmlformats.org/officeDocument/2006/relationships/slide" Target="slides/slide86.xml"/><Relationship Id="rId9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slide" Target="slides/slide79.xml"/><Relationship Id="rId86" Type="http://schemas.openxmlformats.org/officeDocument/2006/relationships/slide" Target="slides/slide84.xml"/><Relationship Id="rId9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71800" cy="4830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5" y="1"/>
            <a:ext cx="2971800" cy="483076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1A1A2D11-EE60-42F1-811E-2F80F1751267}" type="datetimeFigureOut">
              <a:rPr lang="en-US" smtClean="0"/>
              <a:pPr/>
              <a:t>5/6/2014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725488"/>
            <a:ext cx="4829175" cy="3622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589226"/>
            <a:ext cx="5486400" cy="4347686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76772"/>
            <a:ext cx="2971800" cy="48307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5" y="9176772"/>
            <a:ext cx="2971800" cy="483076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B4A06CB6-CB65-4321-A876-591352479B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98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1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2042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29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29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4182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32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32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27471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35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35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4120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38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38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2602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41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41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0423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44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44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13230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47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47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49866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50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50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3757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53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53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71608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56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56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310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3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89159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59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59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9193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62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62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3880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65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65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1511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68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68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13785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71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71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72528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74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74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9598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77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77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5016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80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80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31978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83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83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0162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86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86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5704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06CB6-CB65-4321-A876-591352479BD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6926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9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8572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14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6602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17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0689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20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78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23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3875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07C342-EA07-4FDF-8D01-B94CEB37114B}" type="slidenum">
              <a:rPr lang="ar-EG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 dirty="0" smtClean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270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11238" y="725488"/>
            <a:ext cx="4829175" cy="36226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3318" tIns="46659" rIns="93318" bIns="46659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72709" name="Slide Number Placeholder 3"/>
          <p:cNvSpPr txBox="1">
            <a:spLocks noGrp="1"/>
          </p:cNvSpPr>
          <p:nvPr/>
        </p:nvSpPr>
        <p:spPr bwMode="auto">
          <a:xfrm>
            <a:off x="3884917" y="9176365"/>
            <a:ext cx="2971479" cy="483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318" tIns="46659" rIns="93318" bIns="46659" anchor="b"/>
          <a:lstStyle/>
          <a:p>
            <a:pPr defTabSz="934145"/>
            <a:fld id="{4970B8ED-7CF6-4237-A597-E7951B2F0CC8}" type="slidenum">
              <a:rPr lang="ar-EG" sz="1200">
                <a:solidFill>
                  <a:prstClr val="black"/>
                </a:solidFill>
              </a:rPr>
              <a:pPr defTabSz="934145"/>
              <a:t>26</a:t>
            </a:fld>
            <a:endParaRPr lang="en-GB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654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552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5950" y="0"/>
            <a:ext cx="2178050" cy="6413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94" y="0"/>
            <a:ext cx="6384925" cy="6413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2" y="5"/>
            <a:ext cx="8743950" cy="755650"/>
          </a:xfrm>
        </p:spPr>
        <p:txBody>
          <a:bodyPr/>
          <a:lstStyle>
            <a:lvl1pPr>
              <a:defRPr sz="3200" b="1">
                <a:solidFill>
                  <a:srgbClr val="FFFF99"/>
                </a:solidFill>
                <a:cs typeface="+mn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ar-EG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5"/>
            <a:ext cx="8743950" cy="755650"/>
          </a:xfrm>
        </p:spPr>
        <p:txBody>
          <a:bodyPr/>
          <a:lstStyle>
            <a:lvl1pPr>
              <a:defRPr sz="3200" b="1">
                <a:solidFill>
                  <a:srgbClr val="FFFF99"/>
                </a:solidFill>
                <a:cs typeface="+mn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ar-EG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5"/>
            <a:ext cx="8743950" cy="755650"/>
          </a:xfrm>
        </p:spPr>
        <p:txBody>
          <a:bodyPr/>
          <a:lstStyle>
            <a:lvl1pPr>
              <a:defRPr sz="3200" b="1">
                <a:solidFill>
                  <a:srgbClr val="FFFF99"/>
                </a:solidFill>
                <a:cs typeface="+mn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ar-EG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5"/>
            <a:ext cx="8743950" cy="755650"/>
          </a:xfrm>
        </p:spPr>
        <p:txBody>
          <a:bodyPr/>
          <a:lstStyle>
            <a:lvl1pPr>
              <a:defRPr sz="3200" b="1">
                <a:solidFill>
                  <a:srgbClr val="FFFF99"/>
                </a:solidFill>
                <a:cs typeface="+mn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ar-EG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5"/>
            <a:ext cx="8743950" cy="755650"/>
          </a:xfrm>
        </p:spPr>
        <p:txBody>
          <a:bodyPr/>
          <a:lstStyle>
            <a:lvl1pPr>
              <a:defRPr sz="3200" b="1">
                <a:solidFill>
                  <a:srgbClr val="FFFF99"/>
                </a:solidFill>
                <a:cs typeface="+mn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ar-EG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5"/>
            <a:ext cx="8743950" cy="755650"/>
          </a:xfrm>
        </p:spPr>
        <p:txBody>
          <a:bodyPr/>
          <a:lstStyle>
            <a:lvl1pPr>
              <a:defRPr sz="3200" b="1">
                <a:solidFill>
                  <a:srgbClr val="FFFF99"/>
                </a:solidFill>
                <a:cs typeface="+mn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ar-EG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5"/>
            <a:ext cx="8743950" cy="755650"/>
          </a:xfrm>
        </p:spPr>
        <p:txBody>
          <a:bodyPr/>
          <a:lstStyle>
            <a:lvl1pPr>
              <a:defRPr sz="3200" b="1">
                <a:solidFill>
                  <a:srgbClr val="FFFF99"/>
                </a:solidFill>
                <a:cs typeface="+mn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ar-EG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1" y="5"/>
            <a:ext cx="8743950" cy="755650"/>
          </a:xfrm>
        </p:spPr>
        <p:txBody>
          <a:bodyPr/>
          <a:lstStyle>
            <a:lvl1pPr>
              <a:defRPr sz="3200" b="1">
                <a:solidFill>
                  <a:srgbClr val="FFFF99"/>
                </a:solidFill>
                <a:cs typeface="+mn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ar-EG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pPr/>
              <a:t>Tuesday, May 6,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1432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pPr/>
              <a:t>Tuesday, May 6,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733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pPr/>
              <a:t>Tuesday, May 6,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685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pPr/>
              <a:t>Tuesday, May 6,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847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pPr/>
              <a:t>Tuesday, May 6, 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9068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pPr/>
              <a:t>Tuesday, May 6, 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2361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pPr/>
              <a:t>Tuesday, May 6, 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554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pPr/>
              <a:t>Tuesday, May 6,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805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pPr/>
              <a:t>Tuesday, May 6, 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6595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pPr/>
              <a:t>Tuesday, May 6,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148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7032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pPr/>
              <a:t>Tuesday, May 6,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572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4388" y="1071575"/>
            <a:ext cx="3959225" cy="53419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6070" y="1071575"/>
            <a:ext cx="3960813" cy="53419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9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9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2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18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2" y="143511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EG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" y="0"/>
            <a:ext cx="357012" cy="6896100"/>
          </a:xfrm>
          <a:prstGeom prst="rect">
            <a:avLst/>
          </a:prstGeom>
          <a:solidFill>
            <a:srgbClr val="0060A8"/>
          </a:solidFill>
          <a:ln w="25400" algn="ctr">
            <a:noFill/>
            <a:miter lim="800000"/>
            <a:headEnd/>
            <a:tailEnd/>
          </a:ln>
        </p:spPr>
        <p:txBody>
          <a:bodyPr lIns="91265" tIns="45636" rIns="91265" bIns="4563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01050" y="-24"/>
            <a:ext cx="8748000" cy="756000"/>
          </a:xfrm>
          <a:prstGeom prst="rect">
            <a:avLst/>
          </a:prstGeom>
          <a:gradFill flip="none" rotWithShape="1">
            <a:gsLst>
              <a:gs pos="3000">
                <a:schemeClr val="tx2">
                  <a:lumMod val="50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89000">
                <a:schemeClr val="tx2">
                  <a:lumMod val="5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12700" dist="25400" dir="3180000" algn="ctr">
              <a:srgbClr val="000000">
                <a:alpha val="30000"/>
              </a:srgbClr>
            </a:outerShdw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0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14022" y="1071566"/>
            <a:ext cx="8072967" cy="534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65" tIns="45636" rIns="91265" bIns="4563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101" name="Title Placeholder 1"/>
          <p:cNvSpPr>
            <a:spLocks noGrp="1"/>
          </p:cNvSpPr>
          <p:nvPr>
            <p:ph type="title"/>
          </p:nvPr>
        </p:nvSpPr>
        <p:spPr bwMode="auto">
          <a:xfrm>
            <a:off x="428978" y="0"/>
            <a:ext cx="8715022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265" tIns="45636" rIns="91265" bIns="4563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4" r:id="rId13"/>
    <p:sldLayoutId id="2147483675" r:id="rId14"/>
    <p:sldLayoutId id="2147483677" r:id="rId15"/>
    <p:sldLayoutId id="2147483678" r:id="rId16"/>
    <p:sldLayoutId id="2147483680" r:id="rId17"/>
    <p:sldLayoutId id="2147483681" r:id="rId18"/>
    <p:sldLayoutId id="2147483682" r:id="rId1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Arial" pitchFamily="34" charset="0"/>
        </a:defRPr>
      </a:lvl9pPr>
    </p:titleStyle>
    <p:bodyStyle>
      <a:lvl1pPr marL="342900" indent="-342900" algn="r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r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r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r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r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r" rtl="0" fontAlgn="base">
        <a:spcBef>
          <a:spcPct val="20000"/>
        </a:spcBef>
        <a:spcAft>
          <a:spcPct val="0"/>
        </a:spcAft>
        <a:buFont typeface="Arial" pitchFamily="34" charset="0"/>
        <a:buChar char="»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DC7F7-F3E9-4125-BBA2-E817C8C11026}" type="datetimeFigureOut">
              <a:rPr lang="ar-EG" smtClean="0"/>
              <a:pPr/>
              <a:t>07/07/1435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4B2FA-F432-47E2-B641-A95477CB96F7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81411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6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6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6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6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6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6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051720" y="920344"/>
            <a:ext cx="706328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105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</a:rPr>
              <a:t>    وزارة التنمية المحلية والإدارية</a:t>
            </a:r>
            <a:endParaRPr lang="en-US" sz="105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323528" y="2204864"/>
            <a:ext cx="8313807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ar-EG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mohammad bold art 1" pitchFamily="2" charset="-78"/>
            </a:endParaRP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ar-EG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mohammad bold art 1" pitchFamily="2" charset="-78"/>
            </a:endParaRP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mohammad bold art 1" pitchFamily="2" charset="-78"/>
              </a:rPr>
              <a:t>بيان أسماء</a:t>
            </a: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mohammad bold art 1" pitchFamily="2" charset="-78"/>
              </a:rPr>
              <a:t> المنافذ المخصصة لتسجيل الوافدين</a:t>
            </a: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mohammad bold art 1" pitchFamily="2" charset="-78"/>
              </a:rPr>
              <a:t>بالمحافظات المختلفة</a:t>
            </a: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ar-EG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mohammad bold art 1" pitchFamily="2" charset="-78"/>
            </a:endParaRP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ar-EG" sz="1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mohammad bold art 1" pitchFamily="2" charset="-78"/>
            </a:endParaRPr>
          </a:p>
          <a:p>
            <a:pPr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1600" b="1" dirty="0" smtClean="0">
                <a:solidFill>
                  <a:srgbClr val="C00000"/>
                </a:solidFill>
                <a:latin typeface="Arial" pitchFamily="34" charset="0"/>
                <a:cs typeface="mohammad bold art 1" pitchFamily="2" charset="-78"/>
              </a:rPr>
              <a:t>عدد 594 منفذ  منها:-</a:t>
            </a:r>
          </a:p>
          <a:p>
            <a:pPr marL="342900" indent="171450" algn="r" rt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ar-EG" sz="1600" b="1" dirty="0" smtClean="0">
                <a:solidFill>
                  <a:srgbClr val="C00000"/>
                </a:solidFill>
                <a:latin typeface="Arial" pitchFamily="34" charset="0"/>
                <a:cs typeface="mohammad bold art 1" pitchFamily="2" charset="-78"/>
              </a:rPr>
              <a:t>عدد 354 مكتب توثيق شهر عقاري</a:t>
            </a:r>
          </a:p>
          <a:p>
            <a:pPr marL="342900" indent="171450" algn="r" rt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ar-EG" sz="1600" b="1" dirty="0" smtClean="0">
                <a:solidFill>
                  <a:srgbClr val="C00000"/>
                </a:solidFill>
                <a:latin typeface="Arial" pitchFamily="34" charset="0"/>
                <a:cs typeface="mohammad bold art 1" pitchFamily="2" charset="-78"/>
              </a:rPr>
              <a:t>عدد 240 منفذ متنوع منها ( 50 ) قارئ متنقل ، ( 190 )  منفذ ثابت</a:t>
            </a:r>
          </a:p>
          <a:p>
            <a:pPr marL="342900" indent="171450" algn="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ar-EG" sz="4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mohammad bold art 1" pitchFamily="2" charset="-78"/>
            </a:endParaRPr>
          </a:p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0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mohammad bold art 1" pitchFamily="2" charset="-78"/>
            </a:endParaRPr>
          </a:p>
        </p:txBody>
      </p:sp>
      <p:pic>
        <p:nvPicPr>
          <p:cNvPr id="1026" name="Picture 2" descr="C:\Users\Dell 1\Desktop\images[2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116633"/>
            <a:ext cx="686197" cy="803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2607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516600"/>
              </p:ext>
            </p:extLst>
          </p:nvPr>
        </p:nvGraphicFramePr>
        <p:xfrm>
          <a:off x="185207" y="1124744"/>
          <a:ext cx="8828790" cy="5544612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432146"/>
                <a:gridCol w="667561"/>
                <a:gridCol w="2068375"/>
                <a:gridCol w="2441920"/>
                <a:gridCol w="3218788"/>
              </a:tblGrid>
              <a:tr h="43532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 مكتب التوثيق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</a:tr>
              <a:tr h="3649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الجيزة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الشرطة العسكرية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خدمات الشرطة بالهرم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649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الجيزة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الوراق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 الجمعية الزراعية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649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الجيزة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التمويل العقارى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2ش سوريا داخل مبنى شركة التعمير للتمويل العقارى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649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الجيزة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ضواحى الجيزة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 همدان - الجيزة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649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امبابة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امبابة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 تاج الدولة المحكمة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649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الجيزة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مكتب توثيق نادى الصيد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داخل نادى الصيد - ش وزارة الزراعة بالدقى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649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الجيزة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مكتب توثيق نادى الزمالك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كائن مقره بنادى الزمالك بميت عقبه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649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الجيزة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الجيزة النموذجى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11ش مراد الجيزة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649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الجيزة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سيارات الملاكى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 احمد الزيات - بين السرايات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649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الجيزة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جامعة القاهرة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داخل الجامعة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649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الجيزة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الاهرام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مجمع الشهر العقارى بعكاشة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649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الجيزة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مركز قومى للبحوث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داخل المركز القومى للبحوث بالدقى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649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06-أكتوبر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6 أكتوبر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مجاورة 9 الحى السادس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649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06-أكتوبر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مكتب توثيق نادى 6أكتوبر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نادى 6أكتوبر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428978" y="629742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الجيزة</a:t>
            </a:r>
            <a:endParaRPr lang="en-US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573899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829881"/>
              </p:ext>
            </p:extLst>
          </p:nvPr>
        </p:nvGraphicFramePr>
        <p:xfrm>
          <a:off x="539552" y="1052736"/>
          <a:ext cx="8211889" cy="5417067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251835"/>
                <a:gridCol w="780685"/>
                <a:gridCol w="2033561"/>
                <a:gridCol w="2400817"/>
                <a:gridCol w="2744991"/>
              </a:tblGrid>
              <a:tr h="424019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</a:tr>
              <a:tr h="355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الشيخ زايد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الشيخ زايد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الحى الثالث المجاورة 13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55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الحوامدية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الحوامدية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وحدة تراخيص سيارات الحوامدية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55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ابو النمرس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أبو النمرس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الوحدة المحلية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55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اطفيح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أطفيح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مدينة اطفيح - طريق 54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55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البدرشين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البدرشين 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 النيل السعيد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55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اوسيم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اوسيم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مدينة اوسيم - بجوار قسم شرطة اوسيم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55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الجيزة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ابو رواش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الوحدة المحلية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55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الواحات البحرية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الواحات البحرية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منطقة الباويطى- الواحات البحرية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55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الصف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الصف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ديوان محكمة الصف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55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كرداسة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المعتمدية 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المجلس المحلى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55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الجيزة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منشاة البكارى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طه فتح الباب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55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الجيزة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نقابة المحامين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نقابة المحامين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55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العياط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العياط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  <a:tr h="35546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كرادسة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كرادسة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الوحدة السكنية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191" marR="6191" marT="6191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415061" y="508150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تابع - بيان أسماء [ مكاتب التوثيق  ] التي تم تخصيصها بمحافظة الجيزة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2197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45484" y="620688"/>
            <a:ext cx="8715022" cy="50405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الجيزة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311000"/>
              </p:ext>
            </p:extLst>
          </p:nvPr>
        </p:nvGraphicFramePr>
        <p:xfrm>
          <a:off x="323529" y="1254919"/>
          <a:ext cx="8589986" cy="5126409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301755"/>
                <a:gridCol w="935444"/>
                <a:gridCol w="1911121"/>
                <a:gridCol w="2333579"/>
                <a:gridCol w="3108087"/>
              </a:tblGrid>
              <a:tr h="463509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885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الجيزة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حى الدقى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مبنى حى الدقى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</a:tr>
              <a:tr h="3885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الجيزة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العجوزة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مبنى حى العجوزة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</a:tr>
              <a:tr h="3885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3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الجيزة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حى العمرانية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مينى حى العمرانية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</a:tr>
              <a:tr h="3885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الجيزة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بولاق الدكرور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مبنى حى بولاق الدكرور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</a:tr>
              <a:tr h="3885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5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الجيزة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حى الهرم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مبنى حى الهرم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</a:tr>
              <a:tr h="3885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الجيزة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حى جنوب الجيزة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مبنى حى جنوب الجيزة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</a:tr>
              <a:tr h="3885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7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اوسيم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اوسيم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مبنى  مركز اوسيم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</a:tr>
              <a:tr h="3885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8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منشأة القناطر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منشاة القناطر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مبنى مركز منشاة القناطر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</a:tr>
              <a:tr h="3885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اطفيح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اطفيح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مبنى مجلس مدينة اطفيح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</a:tr>
              <a:tr h="3885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10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كرادسة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كرداسة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مبنى مجلس مدينة كرداسة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</a:tr>
              <a:tr h="3885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11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البدرشين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البدرشين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مبنى مجلس مدينة البدرشين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</a:tr>
              <a:tr h="3885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12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الجيزة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حى الوراق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</a:t>
                      </a:r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سكنية  </a:t>
                      </a:r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الوراق  مدينة الجيزة 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2075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23528" y="620688"/>
            <a:ext cx="8715022" cy="504056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الجيزة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421446"/>
              </p:ext>
            </p:extLst>
          </p:nvPr>
        </p:nvGraphicFramePr>
        <p:xfrm>
          <a:off x="323529" y="1354029"/>
          <a:ext cx="8589986" cy="5099308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301755"/>
                <a:gridCol w="935444"/>
                <a:gridCol w="2367854"/>
                <a:gridCol w="2593862"/>
                <a:gridCol w="2391071"/>
              </a:tblGrid>
              <a:tr h="71461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0911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13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6 اكتوبر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المنطقة الاولى و الثانية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b="1" dirty="0" smtClean="0">
                          <a:solidFill>
                            <a:srgbClr val="FF0000"/>
                          </a:solidFill>
                        </a:rPr>
                        <a:t>قارئ متنقل</a:t>
                      </a:r>
                      <a:endParaRPr lang="ar-EG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</a:tr>
              <a:tr h="40911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6 اكتوبر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المنطقة الثالثة و الرابعة 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b="1" dirty="0" smtClean="0">
                          <a:solidFill>
                            <a:srgbClr val="FF0000"/>
                          </a:solidFill>
                        </a:rPr>
                        <a:t>قارئ متنقل</a:t>
                      </a:r>
                      <a:endParaRPr lang="ar-EG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</a:tr>
              <a:tr h="55588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15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6 اكتوبر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منطقة إمتداد الثالث </a:t>
                      </a:r>
                      <a:r>
                        <a:rPr lang="ar-EG" sz="1200" b="1" u="none" strike="noStrike" baseline="0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ar-EG" sz="12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و </a:t>
                      </a:r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المنطقة السادسة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b="1" dirty="0" smtClean="0">
                          <a:solidFill>
                            <a:srgbClr val="FF0000"/>
                          </a:solidFill>
                        </a:rPr>
                        <a:t>قارئ متنقل</a:t>
                      </a:r>
                      <a:endParaRPr lang="ar-EG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</a:tr>
              <a:tr h="40911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16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6 اكتوبر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الحى السادس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b="1" dirty="0" smtClean="0">
                          <a:solidFill>
                            <a:srgbClr val="FF0000"/>
                          </a:solidFill>
                        </a:rPr>
                        <a:t>قارئ متنقل</a:t>
                      </a:r>
                      <a:endParaRPr lang="ar-EG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</a:tr>
              <a:tr h="40911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17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6 اكتوبر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الحى العاشر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b="1" dirty="0" smtClean="0">
                          <a:solidFill>
                            <a:srgbClr val="FF0000"/>
                          </a:solidFill>
                        </a:rPr>
                        <a:t>قارئ متنقل</a:t>
                      </a:r>
                      <a:endParaRPr lang="ar-EG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</a:tr>
              <a:tr h="40911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18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6 اكتوبر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rgbClr val="FF0000"/>
                          </a:solidFill>
                          <a:effectLst/>
                        </a:rPr>
                        <a:t>الحاى الحادى عشر</a:t>
                      </a:r>
                      <a:endParaRPr lang="ar-EG" sz="1200" b="1" i="0" u="none" strike="noStrike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b="1" dirty="0" smtClean="0">
                          <a:solidFill>
                            <a:srgbClr val="FF0000"/>
                          </a:solidFill>
                        </a:rPr>
                        <a:t>قارئ متنقل</a:t>
                      </a:r>
                      <a:endParaRPr lang="ar-EG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</a:tr>
              <a:tr h="40911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19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6 اكتوبر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الحى الثانى عشر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b="1" dirty="0" smtClean="0">
                          <a:solidFill>
                            <a:srgbClr val="FF0000"/>
                          </a:solidFill>
                        </a:rPr>
                        <a:t>قارئ متنقل</a:t>
                      </a:r>
                      <a:endParaRPr lang="ar-EG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</a:tr>
              <a:tr h="40911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20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6 اكتوبر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جنوب الاحياء السكنية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b="1" dirty="0" smtClean="0">
                          <a:solidFill>
                            <a:srgbClr val="FF0000"/>
                          </a:solidFill>
                        </a:rPr>
                        <a:t>قارئ متنقل</a:t>
                      </a:r>
                      <a:endParaRPr lang="ar-EG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</a:tr>
              <a:tr h="40911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effectLst/>
                        </a:rPr>
                        <a:t>مدينة زايد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مدينة زايد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b="1" dirty="0" smtClean="0">
                          <a:solidFill>
                            <a:srgbClr val="FF0000"/>
                          </a:solidFill>
                        </a:rPr>
                        <a:t>قارئ متنقل</a:t>
                      </a:r>
                      <a:endParaRPr lang="ar-EG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</a:tr>
              <a:tr h="55588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effectLst/>
                        </a:rPr>
                        <a:t>أبو رواش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ابو رواش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b="1" dirty="0" smtClean="0">
                          <a:solidFill>
                            <a:srgbClr val="FF0000"/>
                          </a:solidFill>
                        </a:rPr>
                        <a:t>قارئ متنقل</a:t>
                      </a:r>
                      <a:endParaRPr lang="ar-EG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6659" marR="6659" marT="6659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16277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القليوبيـــة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042432"/>
              </p:ext>
            </p:extLst>
          </p:nvPr>
        </p:nvGraphicFramePr>
        <p:xfrm>
          <a:off x="467544" y="980728"/>
          <a:ext cx="8523458" cy="5688627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380346"/>
                <a:gridCol w="902382"/>
                <a:gridCol w="2352154"/>
                <a:gridCol w="2254599"/>
                <a:gridCol w="2633977"/>
              </a:tblGrid>
              <a:tr h="446635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792" marR="7792" marT="779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792" marR="7792" marT="779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 مكتب التوثيق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792" marR="7792" marT="779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792" marR="7792" marT="779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792" marR="7792" marT="7792" marB="0" anchor="ctr">
                    <a:solidFill>
                      <a:srgbClr val="FFFF66"/>
                    </a:solidFill>
                  </a:tcPr>
                </a:tc>
              </a:tr>
              <a:tr h="37442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792" marR="7792" marT="779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بنها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ضواحى بنها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9عمارات طراد النيل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</a:tr>
              <a:tr h="37442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بنها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بنها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اتريب - بجوار الرقابة الادارية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</a:tr>
              <a:tr h="37442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792" marR="7792" marT="779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طوخ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طوخ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خلف المرور بالطريق السريع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</a:tr>
              <a:tr h="37442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قها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قها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مدينة قها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</a:tr>
              <a:tr h="37442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792" marR="7792" marT="779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قليوب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قليوب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</a:tr>
              <a:tr h="37442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شبرا الخيمة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أول شبرا الخيمة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</a:tr>
              <a:tr h="37442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792" marR="7792" marT="779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شبرا الخيمة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ثان شبرا الخيمة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بهتيم المساكن شبرا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</a:tr>
              <a:tr h="37442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القناطر الخيرية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القناطر الخيرية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شارع الاندلس التقسيم السياحى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</a:tr>
              <a:tr h="37442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792" marR="7792" marT="779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شبين القاطر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شبين القناطر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مدينة شبين القناطر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</a:tr>
              <a:tr h="37442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الخانكة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مأمورية الخانكة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بجوار المرور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</a:tr>
              <a:tr h="37442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792" marR="7792" marT="779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الخانكة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الخانكة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بجوار المرور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</a:tr>
              <a:tr h="37442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العبور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العبور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بجوار محطة حليم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</a:tr>
              <a:tr h="37442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792" marR="7792" marT="779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كفر شكر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كفر شكر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المحكمة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</a:tr>
              <a:tr h="37442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بنها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الغرفة التجارية ببنها 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الغرفة التجارية بالقليوبية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92" marR="7792" marT="7792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428978" y="508150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القليوبية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327146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697375"/>
              </p:ext>
            </p:extLst>
          </p:nvPr>
        </p:nvGraphicFramePr>
        <p:xfrm>
          <a:off x="148034" y="982664"/>
          <a:ext cx="8766045" cy="5542679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577040"/>
                <a:gridCol w="865749"/>
                <a:gridCol w="1951883"/>
                <a:gridCol w="2467854"/>
                <a:gridCol w="2903519"/>
              </a:tblGrid>
              <a:tr h="538097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540" marR="7540" marT="754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540" marR="7540" marT="754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540" marR="7540" marT="754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540" marR="7540" marT="754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540" marR="7540" marT="754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54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0" marR="7540" marT="754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شبرا الخيمة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غرب شبرا الخيمة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مبنى حى غرب شبرا الخيمة 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</a:tr>
              <a:tr h="454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شبرا الخيمة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شرق شبرا الخيمة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صناعية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مبنى حى شرق شبرا الخيمة 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</a:tr>
              <a:tr h="454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0" marR="7540" marT="754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بنها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بنها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مجلس مدينة بنها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</a:tr>
              <a:tr h="454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طوخ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طوخ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مجلس مدينة طوخ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</a:tr>
              <a:tr h="454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0" marR="7540" marT="754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الخانكة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الخانكة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مجلس مدينة الخانكة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</a:tr>
              <a:tr h="454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العبور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جهاز مدينة العبور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( </a:t>
                      </a:r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قارئ متنقل )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</a:tr>
              <a:tr h="454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0" marR="7540" marT="754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قليوب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قليوب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الشيخ سيدى عواض لمدينة قليوب 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</a:tr>
              <a:tr h="454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قها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مدينة قها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( قارئ متنقل )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</a:tr>
              <a:tr h="454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0" marR="7540" marT="754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القناطر الخيرية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و مدينة القناطر الخيرية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الكورنيش بجوار المعهد الدينى بمدينة القناطر الخيرية 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</a:tr>
              <a:tr h="454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10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الخصوص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الخصوص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الجسر الغربى بشارع الحصوص العمومى بمدينة الخصوص 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</a:tr>
              <a:tr h="45496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11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0" marR="7540" marT="754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الخانكة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مدينة الشروق الصناعية </a:t>
                      </a:r>
                      <a:b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مدينة الصفا الصناعية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( </a:t>
                      </a:r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قارئ متنقل )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40" marR="7540" marT="754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428978" y="476672"/>
            <a:ext cx="8715022" cy="47667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القليوبية</a:t>
            </a:r>
            <a:endParaRPr lang="en-US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314049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الإسكندرية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2593469"/>
              </p:ext>
            </p:extLst>
          </p:nvPr>
        </p:nvGraphicFramePr>
        <p:xfrm>
          <a:off x="323528" y="980727"/>
          <a:ext cx="8521947" cy="5760638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404662"/>
                <a:gridCol w="1122102"/>
                <a:gridCol w="1804340"/>
                <a:gridCol w="2935418"/>
                <a:gridCol w="2255425"/>
              </a:tblGrid>
              <a:tr h="284218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مكتب</a:t>
                      </a:r>
                      <a:r>
                        <a:rPr lang="ar-EG" sz="1200" b="1" u="none" strike="noStrike" baseline="0" dirty="0" smtClean="0">
                          <a:effectLst/>
                        </a:rPr>
                        <a:t> التوثيق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</a:tr>
              <a:tr h="238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الاسكندرية3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المحكمة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  <a:tr h="238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محرم بك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المحكمة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  <a:tr h="238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الرمل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تعاونيات سموحة 18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  <a:tr h="238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المنتزة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عمارات ذات الصوارى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  <a:tr h="238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الدخيلة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سور ميناء الدخيلة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  <a:tr h="238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العامرية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كيلو 33 مصر 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  <a:tr h="238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برج العرب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برج العرب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مساكن هيئة المجتمعات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  <a:tr h="238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سيدى جابر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تعاونيات سموحة 19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  <a:tr h="238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مرور الاسكندرية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مديرية الامن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  <a:tr h="238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مكتب توثيق نادى سبورتنج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نادى سبورتنج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  <a:tr h="238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مكتب توثيق نادى القضاة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شارع مصطفى كامل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  <a:tr h="238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خدمات الشرطة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الشرطة العسكرية بسموحة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  <a:tr h="238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مكتب توثيق نادى الجياد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نادى اصحاب الجياد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  <a:tr h="238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مكتب توثيق نادى سموحة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نادى سموحة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  <a:tr h="238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خدمات الاستثمار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كيلو 28 مبنى الهيئة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  <a:tr h="238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مكتب توثيق نادى اكاسيا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نادى اكاسيا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  <a:tr h="238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مكتب توثيق نادى هيئة التدريس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نادى هيئة التدريس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  <a:tr h="23448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الاكاديمية البحرية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الأكاديمية البحرية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  <a:tr h="238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ثان الاسكندرية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  <a:tr h="238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مكتب توثيق نادى الاتحاد السكندرى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نادى الاتحاد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  <a:tr h="238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مكتب توثيق المهندسين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نادى المهندسين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  <a:tr h="238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سيارات المهندسين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 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  <a:tr h="2382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المنتزة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ك</a:t>
                      </a:r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لية التربية الرياضية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510" marR="6510" marT="651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323528" y="509492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الإسكندرية</a:t>
            </a:r>
            <a:endParaRPr lang="en-US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53115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892308"/>
              </p:ext>
            </p:extLst>
          </p:nvPr>
        </p:nvGraphicFramePr>
        <p:xfrm>
          <a:off x="107504" y="1018138"/>
          <a:ext cx="8836209" cy="5507202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496277"/>
                <a:gridCol w="1126708"/>
                <a:gridCol w="1880713"/>
                <a:gridCol w="2832538"/>
                <a:gridCol w="2499973"/>
              </a:tblGrid>
              <a:tr h="451719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040" marR="8040" marT="804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040" marR="8040" marT="804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</a:t>
                      </a:r>
                      <a:r>
                        <a:rPr lang="ar-EG" sz="1200" b="1" u="none" strike="noStrike" baseline="0" dirty="0" smtClean="0">
                          <a:effectLst/>
                        </a:rPr>
                        <a:t>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040" marR="8040" marT="804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040" marR="8040" marT="804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040" marR="8040" marT="804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869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حي المنتزه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حي المنتزه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</a:tr>
              <a:tr h="37869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حي العجمي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حي العجمي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</a:tr>
              <a:tr h="37869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حي الشرق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حي الشرق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</a:tr>
              <a:tr h="37869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برج العرب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حي وسط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حي وسط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</a:tr>
              <a:tr h="37869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الاسكندرية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حي غرب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حي غرب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</a:tr>
              <a:tr h="45171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مدينة الاسكندرية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حي الجمرك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حي الجمرك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</a:tr>
              <a:tr h="45171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المنتزة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حي العامرية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حي العامرية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</a:tr>
              <a:tr h="45171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الساحل الشمالى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سيدى كرير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سياحية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منطقة الساحل الشمالى الكيلو 35.6 وماحولها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</a:tr>
              <a:tr h="45171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الساحل الشمالى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قرية الشروق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سياحية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منطقة  الساحل الشمالى الكيلو 41.5 وماحولها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</a:tr>
              <a:tr h="45171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الساحل الشمالى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قرية تدريس جامعة القاهرة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سياحية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منطقة الساحل الشمالى الكيلو 44.5 وماحولها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</a:tr>
              <a:tr h="45171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الساحل الشمالى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مراقيا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سياحية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منطقة الساحل الشمالى الكيلو 50.5 وماحولها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</a:tr>
              <a:tr h="45171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الساحل الشمالى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قرية الدبلوماسيين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سياحية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منطقة الساحل الشمالى الكيلو 57.5 وماحولها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40" marR="8040" marT="804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428978" y="523139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الإسكندرية</a:t>
            </a:r>
            <a:endParaRPr lang="en-US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3829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2016641"/>
              </p:ext>
            </p:extLst>
          </p:nvPr>
        </p:nvGraphicFramePr>
        <p:xfrm>
          <a:off x="185209" y="756486"/>
          <a:ext cx="8820635" cy="6056890"/>
        </p:xfrm>
        <a:graphic>
          <a:graphicData uri="http://schemas.openxmlformats.org/drawingml/2006/table">
            <a:tbl>
              <a:tblPr rtl="1" firstRow="1" firstCol="1" lastRow="1" lastCol="1" bandRow="1">
                <a:tableStyleId>{21E4AEA4-8DFA-4A89-87EB-49C32662AFE0}</a:tableStyleId>
              </a:tblPr>
              <a:tblGrid>
                <a:gridCol w="704060"/>
                <a:gridCol w="1137122"/>
                <a:gridCol w="1209441"/>
                <a:gridCol w="1135392"/>
                <a:gridCol w="1813972"/>
                <a:gridCol w="1424380"/>
                <a:gridCol w="1396268"/>
              </a:tblGrid>
              <a:tr h="554800"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ar-EG" sz="1400" b="1" u="none" strike="noStrike" dirty="0">
                          <a:effectLst/>
                        </a:rPr>
                        <a:t>م</a:t>
                      </a:r>
                      <a:endParaRPr lang="ar-EG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ar-EG" sz="1400" b="1" u="none" strike="noStrike" dirty="0">
                          <a:effectLst/>
                        </a:rPr>
                        <a:t>المحافظة</a:t>
                      </a:r>
                      <a:endParaRPr lang="ar-EG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ar-EG" sz="1400" b="1" u="none" strike="noStrike" dirty="0">
                          <a:effectLst/>
                        </a:rPr>
                        <a:t>مكاتب </a:t>
                      </a:r>
                      <a:r>
                        <a:rPr lang="ar-EG" sz="1400" b="1" u="none" strike="noStrike" dirty="0" smtClean="0">
                          <a:effectLst/>
                        </a:rPr>
                        <a:t>توثيق</a:t>
                      </a:r>
                    </a:p>
                    <a:p>
                      <a:pPr algn="ctr" rtl="1" fontAlgn="ctr"/>
                      <a:r>
                        <a:rPr lang="ar-EG" sz="1400" b="1" u="none" strike="noStrike" dirty="0" smtClean="0">
                          <a:effectLst/>
                        </a:rPr>
                        <a:t> </a:t>
                      </a:r>
                      <a:r>
                        <a:rPr lang="ar-EG" sz="1400" b="1" u="none" strike="noStrike" dirty="0">
                          <a:effectLst/>
                        </a:rPr>
                        <a:t>الشهر العقارى</a:t>
                      </a:r>
                      <a:endParaRPr lang="ar-EG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 gridSpan="3">
                  <a:txBody>
                    <a:bodyPr/>
                    <a:lstStyle/>
                    <a:p>
                      <a:pPr algn="ctr" rtl="1" fontAlgn="ctr"/>
                      <a:r>
                        <a:rPr lang="ar-EG" sz="1400" b="1" u="none" strike="noStrike" dirty="0">
                          <a:effectLst/>
                        </a:rPr>
                        <a:t>                  منافذ متنوعة  </a:t>
                      </a:r>
                      <a:r>
                        <a:rPr lang="ar-EG" sz="1400" b="1" u="none" strike="noStrike" dirty="0" smtClean="0">
                          <a:effectLst/>
                        </a:rPr>
                        <a:t>تحت إشراف المحافظات</a:t>
                      </a:r>
                    </a:p>
                    <a:p>
                      <a:pPr algn="ctr" rtl="1" fontAlgn="ctr"/>
                      <a:r>
                        <a:rPr lang="ar-EG" sz="1400" b="1" u="none" strike="noStrike" dirty="0" smtClean="0">
                          <a:effectLst/>
                        </a:rPr>
                        <a:t>  ( أحياء </a:t>
                      </a:r>
                      <a:r>
                        <a:rPr lang="ar-EG" sz="1400" b="1" u="none" strike="noStrike" dirty="0">
                          <a:effectLst/>
                        </a:rPr>
                        <a:t>- مجالس مدن - أندية - </a:t>
                      </a:r>
                      <a:r>
                        <a:rPr lang="ar-EG" sz="1400" b="1" u="none" strike="noStrike" dirty="0" smtClean="0">
                          <a:effectLst/>
                        </a:rPr>
                        <a:t>مناطق </a:t>
                      </a:r>
                      <a:r>
                        <a:rPr lang="ar-EG" sz="1400" b="1" u="none" strike="noStrike" dirty="0">
                          <a:effectLst/>
                        </a:rPr>
                        <a:t>صناعية - قرى </a:t>
                      </a:r>
                      <a:r>
                        <a:rPr lang="ar-EG" sz="1400" b="1" u="none" strike="noStrike" dirty="0" smtClean="0">
                          <a:effectLst/>
                        </a:rPr>
                        <a:t>سياحية ) </a:t>
                      </a:r>
                      <a:r>
                        <a:rPr lang="ar-EG" sz="1250" b="1" u="none" strike="noStrike" dirty="0" smtClean="0">
                          <a:effectLst/>
                        </a:rPr>
                        <a:t> </a:t>
                      </a:r>
                      <a:endParaRPr lang="ar-EG" sz="125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 hMerge="1">
                  <a:txBody>
                    <a:bodyPr/>
                    <a:lstStyle/>
                    <a:p>
                      <a:pPr algn="ctr" rtl="1" fontAlgn="ctr"/>
                      <a:endParaRPr lang="ar-EG" sz="125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 hMerge="1">
                  <a:txBody>
                    <a:bodyPr/>
                    <a:lstStyle/>
                    <a:p>
                      <a:pPr algn="ctr" rtl="1" fontAlgn="ctr"/>
                      <a:endParaRPr lang="ar-EG" sz="125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 rowSpan="2">
                  <a:txBody>
                    <a:bodyPr/>
                    <a:lstStyle/>
                    <a:p>
                      <a:pPr algn="ctr" rtl="1" fontAlgn="ctr"/>
                      <a:r>
                        <a:rPr lang="ar-EG" sz="1400" b="1" u="none" strike="noStrike" dirty="0" smtClean="0">
                          <a:effectLst/>
                        </a:rPr>
                        <a:t>الإجمالي العام </a:t>
                      </a:r>
                    </a:p>
                    <a:p>
                      <a:pPr algn="ctr" rtl="1" fontAlgn="ctr"/>
                      <a:r>
                        <a:rPr lang="ar-EG" sz="1400" b="1" u="none" strike="noStrike" dirty="0" smtClean="0">
                          <a:effectLst/>
                        </a:rPr>
                        <a:t>لعدد منافذ التسجيل</a:t>
                      </a:r>
                      <a:endParaRPr lang="ar-EG" sz="14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 vMerge="1">
                  <a:txBody>
                    <a:bodyPr/>
                    <a:lstStyle/>
                    <a:p>
                      <a:pPr algn="ctr" rtl="0" fontAlgn="ctr"/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 vMerge="1">
                  <a:txBody>
                    <a:bodyPr/>
                    <a:lstStyle/>
                    <a:p>
                      <a:pPr algn="ctr" rtl="1" fontAlgn="ctr"/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 smtClean="0">
                          <a:effectLst/>
                        </a:rPr>
                        <a:t>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 smtClean="0">
                          <a:effectLst/>
                        </a:rPr>
                        <a:t>ثابت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 smtClean="0">
                          <a:effectLst/>
                        </a:rPr>
                        <a:t>   إجمالـــــي</a:t>
                      </a:r>
                      <a:r>
                        <a:rPr lang="ar-EG" sz="1200" b="1" u="none" strike="noStrike" baseline="0" dirty="0" smtClean="0">
                          <a:effectLst/>
                        </a:rPr>
                        <a:t> متنوع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 vMerge="1">
                  <a:txBody>
                    <a:bodyPr/>
                    <a:lstStyle/>
                    <a:p>
                      <a:pPr algn="ctr" rtl="0" fontAlgn="ctr"/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القاهرة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60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 smtClean="0">
                          <a:effectLst/>
                        </a:rPr>
                        <a:t>31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 smtClean="0">
                          <a:solidFill>
                            <a:srgbClr val="0000CC"/>
                          </a:solidFill>
                          <a:effectLst/>
                        </a:rPr>
                        <a:t>37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97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الجيزة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28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b="1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 smtClean="0">
                          <a:effectLst/>
                        </a:rPr>
                        <a:t>12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 smtClean="0">
                          <a:solidFill>
                            <a:srgbClr val="0000CC"/>
                          </a:solidFill>
                          <a:effectLst/>
                        </a:rPr>
                        <a:t>22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50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القليوبية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14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 smtClean="0"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 smtClean="0">
                          <a:solidFill>
                            <a:srgbClr val="0000CC"/>
                          </a:solidFill>
                          <a:effectLst/>
                        </a:rPr>
                        <a:t>11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25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الإسكندرية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23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12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12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35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البحيرة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17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25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6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مطروح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13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المنوفية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11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20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8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الغربية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18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22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كفر الشيخ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13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18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10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دمياط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13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11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الدقهلية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22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endParaRPr lang="ar-EG" sz="1200" b="1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25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12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شمال سيناء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endParaRPr lang="ar-EG" sz="1200" b="1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10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13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جنوب سيناء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b="1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 smtClean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 smtClean="0">
                          <a:solidFill>
                            <a:srgbClr val="0000CC"/>
                          </a:solidFill>
                          <a:effectLst/>
                        </a:rPr>
                        <a:t>18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22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14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بورسعيد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endParaRPr lang="ar-EG" sz="1200" b="1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10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15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الإسماعيلية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10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15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16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السويس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17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الشرقية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24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 smtClean="0">
                          <a:solidFill>
                            <a:srgbClr val="0000CC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30</a:t>
                      </a:r>
                      <a:endParaRPr lang="ar-EG" sz="12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18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بنى سويف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12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19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الفيوم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16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20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المنيا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10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19</a:t>
                      </a:r>
                      <a:endParaRPr lang="ar-EG" sz="1200" b="1" i="0" u="none" strike="noStrike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21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أسيوط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14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22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22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الوادى الجديد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23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سوهاج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12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16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24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قنا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17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25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الإقصر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26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البحر الأحمر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EG" sz="1200" b="1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lang="ar-EG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 smtClean="0"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 smtClean="0">
                          <a:solidFill>
                            <a:srgbClr val="0000CC"/>
                          </a:solidFill>
                          <a:effectLst/>
                        </a:rPr>
                        <a:t>21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 smtClean="0">
                          <a:effectLst/>
                        </a:rPr>
                        <a:t>27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18513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27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أسوان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/>
                      <a:endParaRPr lang="ar-EG" sz="1200" b="1" dirty="0">
                        <a:solidFill>
                          <a:srgbClr val="FF0000"/>
                        </a:solidFill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 smtClean="0">
                          <a:solidFill>
                            <a:srgbClr val="0000CC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12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  <a:tr h="238202">
                <a:tc gridSpan="2">
                  <a:txBody>
                    <a:bodyPr/>
                    <a:lstStyle/>
                    <a:p>
                      <a:pPr algn="ctr" rtl="1" fontAlgn="ctr"/>
                      <a:r>
                        <a:rPr lang="ar-EG" sz="1400" b="1" u="none" strike="noStrike" dirty="0" smtClean="0">
                          <a:effectLst/>
                        </a:rPr>
                        <a:t>الإجمالى العام</a:t>
                      </a:r>
                      <a:endParaRPr lang="ar-EG" sz="14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 hMerge="1">
                  <a:txBody>
                    <a:bodyPr/>
                    <a:lstStyle/>
                    <a:p>
                      <a:pPr rtl="1"/>
                      <a:endParaRPr lang="ar-E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400" b="1" u="none" strike="noStrike" dirty="0">
                          <a:effectLst/>
                        </a:rPr>
                        <a:t>354</a:t>
                      </a:r>
                      <a:endParaRPr lang="ar-EG" sz="14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400" b="1" u="none" strike="noStrike" dirty="0" smtClean="0">
                          <a:effectLst/>
                        </a:rPr>
                        <a:t>50</a:t>
                      </a:r>
                      <a:endParaRPr lang="ar-EG" sz="14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400" b="1" u="none" strike="noStrike" dirty="0" smtClean="0">
                          <a:effectLst/>
                        </a:rPr>
                        <a:t>190</a:t>
                      </a:r>
                      <a:endParaRPr lang="ar-EG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400" b="1" u="none" strike="noStrike" dirty="0" smtClean="0">
                          <a:effectLst/>
                        </a:rPr>
                        <a:t>240</a:t>
                      </a:r>
                      <a:endParaRPr lang="ar-EG" sz="1400" b="1" i="0" u="none" strike="noStrike" dirty="0">
                        <a:solidFill>
                          <a:srgbClr val="0000CC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400" b="1" u="none" strike="noStrike" dirty="0" smtClean="0">
                          <a:effectLst/>
                        </a:rPr>
                        <a:t>594</a:t>
                      </a:r>
                      <a:endParaRPr lang="ar-EG" sz="14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5116" marR="5116" marT="5116" marB="0" anchor="ctr"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0648"/>
            <a:ext cx="8715022" cy="504056"/>
          </a:xfrm>
        </p:spPr>
        <p:txBody>
          <a:bodyPr>
            <a:normAutofit/>
          </a:bodyPr>
          <a:lstStyle/>
          <a:p>
            <a:r>
              <a:rPr lang="ar-EG" sz="2400" b="1" dirty="0">
                <a:solidFill>
                  <a:srgbClr val="FF0000"/>
                </a:solidFill>
              </a:rPr>
              <a:t>بيان </a:t>
            </a:r>
            <a:r>
              <a:rPr lang="ar-EG" sz="2400" b="1" dirty="0" smtClean="0">
                <a:solidFill>
                  <a:srgbClr val="FF0000"/>
                </a:solidFill>
              </a:rPr>
              <a:t>عدد المنافذ </a:t>
            </a:r>
            <a:r>
              <a:rPr lang="ar-EG" sz="2400" b="1" dirty="0">
                <a:solidFill>
                  <a:srgbClr val="FF0000"/>
                </a:solidFill>
              </a:rPr>
              <a:t>المخصصة لتسجيل الوافدين بالمحافظات </a:t>
            </a:r>
            <a:r>
              <a:rPr lang="ar-EG" sz="2400" b="1" dirty="0" smtClean="0">
                <a:solidFill>
                  <a:srgbClr val="FF0000"/>
                </a:solidFill>
              </a:rPr>
              <a:t>المختلفة</a:t>
            </a:r>
            <a:endParaRPr lang="ar-EG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090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البحيرة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220266"/>
              </p:ext>
            </p:extLst>
          </p:nvPr>
        </p:nvGraphicFramePr>
        <p:xfrm>
          <a:off x="176748" y="1169556"/>
          <a:ext cx="8717740" cy="5427796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453437"/>
                <a:gridCol w="1185733"/>
                <a:gridCol w="1375121"/>
                <a:gridCol w="3107061"/>
                <a:gridCol w="2596388"/>
              </a:tblGrid>
              <a:tr h="32469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010" marR="8010" marT="80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010" marR="8010" marT="80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010" marR="8010" marT="80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010" marR="8010" marT="80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010" marR="8010" marT="8010" marB="0" anchor="ctr">
                    <a:solidFill>
                      <a:srgbClr val="FFFF66"/>
                    </a:solidFill>
                  </a:tcPr>
                </a:tc>
              </a:tr>
              <a:tr h="32469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010" marR="8010" marT="80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الدلنجات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الدلنجات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</a:tr>
              <a:tr h="32469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010" marR="8010" marT="80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ابو حمص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ابو حمص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</a:tr>
              <a:tr h="37879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010" marR="8010" marT="80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وادى النطرون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وادى النطرون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(مزارع - مصانع - سياحية )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عمارة 39 الرست هاوس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</a:tr>
              <a:tr h="32469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010" marR="8010" marT="80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دمنهور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دمنهور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بدروم بالمحكمة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</a:tr>
              <a:tr h="32469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010" marR="8010" marT="80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ابو المطامير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ابو المطامير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(زراعية- صناعية) ذات كثافة عالية من الوافدين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محكمة ابو المطامير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</a:tr>
              <a:tr h="32469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010" marR="8010" marT="80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الرحمانية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الرحمانية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المساكن الاقتصادية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</a:tr>
              <a:tr h="37879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010" marR="8010" marT="80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 دمنهور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مركبات دمنهور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شارع الصفا والمروة امام المركز الطبى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</a:tr>
              <a:tr h="27220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010" marR="8010" marT="80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كوم حمادة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كوم حمادة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</a:tr>
              <a:tr h="27220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010" marR="8010" marT="80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شبرا خيت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شبرا خيت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شارع عزيز المصري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</a:tr>
              <a:tr h="27220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010" marR="8010" marT="80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المحمودية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المحمودية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حى الزهور مبنى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</a:tr>
              <a:tr h="27220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010" marR="8010" marT="80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رشيد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رشيد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حى الزهور مساكن الوحدة المحلية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</a:tr>
              <a:tr h="27220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010" marR="8010" marT="80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كفر الدوار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كفر الدوار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 الشناوى 8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</a:tr>
              <a:tr h="27220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010" marR="8010" marT="80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ايتاى البارود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ايتاى البارود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شارع رعاية الطفولة -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</a:tr>
              <a:tr h="27220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010" marR="8010" marT="80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حوش عيسى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حوش عيسى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 شارع الجمهورية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</a:tr>
              <a:tr h="27220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010" marR="8010" marT="80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ادكو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ادكو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بجوار الموقف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</a:tr>
              <a:tr h="27220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010" marR="8010" marT="80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النوبارية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النوبارية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عمارة جهاز المدينة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</a:tr>
              <a:tr h="27220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010" marR="8010" marT="801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بدر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بدر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10" marR="8010" marT="801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395536" y="557734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البحيرة</a:t>
            </a:r>
            <a:endParaRPr lang="en-US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9803530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28978" y="629742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البحيرة</a:t>
            </a:r>
            <a:endParaRPr lang="en-US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981465"/>
              </p:ext>
            </p:extLst>
          </p:nvPr>
        </p:nvGraphicFramePr>
        <p:xfrm>
          <a:off x="323528" y="1208088"/>
          <a:ext cx="8547919" cy="5317253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407352"/>
                <a:gridCol w="1108328"/>
                <a:gridCol w="1285353"/>
                <a:gridCol w="2904230"/>
                <a:gridCol w="2842656"/>
              </a:tblGrid>
              <a:tr h="600221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74" marR="7374" marT="737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74" marR="7374" marT="737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74" marR="7374" marT="737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74" marR="7374" marT="737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74" marR="7374" marT="737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8962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74" marR="7374" marT="737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دمنهور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دمنهور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 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</a:tr>
              <a:tr h="58962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74" marR="7374" marT="737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كفر الدوار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كفر الدوار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عرابى امام الكوبرى العلوى بمدينة كفر الدوار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</a:tr>
              <a:tr h="58962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74" marR="7374" marT="737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رشيد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رشيد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ميدان الحرية بمدينة رشيد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</a:tr>
              <a:tr h="58962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74" marR="7374" marT="737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بدر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و مدينة بدر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مبنى مديرية التحرير القطاع الجنوبى مركز بدر بمدينة بدر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</a:tr>
              <a:tr h="58962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74" marR="7374" marT="737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وادى النطرون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وادى النطرون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(مزارع - مصانع - سياحية )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منطقة الريست هاوس بمدينة وادى النطرون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</a:tr>
              <a:tr h="58962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74" marR="7374" marT="737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أبو حمص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ابو حمص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محمد عامر جاب الله الكوبرى العلوى على ترعة المحمودية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</a:tr>
              <a:tr h="58962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74" marR="7374" marT="737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النوبارية الجديدة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جهاز مدينة النوبارية الجديدة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النوبارية الجديدة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</a:tr>
              <a:tr h="58962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74" marR="7374" marT="737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ابو المطامير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و مدينة ابو المطامير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(زراعية- صناعية) ذات كثافة عالية من الوافدين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بجوار مساكن الإرشاد الزراعى بأبو المطامير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74" marR="7374" marT="7374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42740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مطروح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28978" y="836712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مطروح</a:t>
            </a:r>
            <a:endParaRPr lang="en-US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433951"/>
              </p:ext>
            </p:extLst>
          </p:nvPr>
        </p:nvGraphicFramePr>
        <p:xfrm>
          <a:off x="395536" y="1556790"/>
          <a:ext cx="8473689" cy="4680522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475867"/>
                <a:gridCol w="1279284"/>
                <a:gridCol w="1619812"/>
                <a:gridCol w="2567770"/>
                <a:gridCol w="2530956"/>
              </a:tblGrid>
              <a:tr h="972192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43" marR="8943" marT="894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43" marR="8943" marT="894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43" marR="8943" marT="894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43" marR="8943" marT="894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43" marR="8943" marT="8943" marB="0" anchor="ctr">
                    <a:solidFill>
                      <a:srgbClr val="FFFF66"/>
                    </a:solidFill>
                  </a:tcPr>
                </a:tc>
              </a:tr>
              <a:tr h="74166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الضبعة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الضبعة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شارع المدرسة الثانوية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chemeClr val="bg1"/>
                    </a:solidFill>
                  </a:tcPr>
                </a:tc>
              </a:tr>
              <a:tr h="74166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الحمام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الحمام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عمارة مجلس المدينة - منطقة حفر الباطن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chemeClr val="bg1"/>
                    </a:solidFill>
                  </a:tcPr>
                </a:tc>
              </a:tr>
              <a:tr h="74166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سيوة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سيوة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مساكن مجلس المدينة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chemeClr val="bg1"/>
                    </a:solidFill>
                  </a:tcPr>
                </a:tc>
              </a:tr>
              <a:tr h="74166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السلوم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السلوم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مساكن مجلس المدينة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chemeClr val="bg1"/>
                    </a:solidFill>
                  </a:tcPr>
                </a:tc>
              </a:tr>
              <a:tr h="74166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مطروح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مطروح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43" marR="8943" marT="8943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334012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1520" y="523139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مطروح </a:t>
            </a:r>
            <a:endParaRPr lang="en-US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565377"/>
              </p:ext>
            </p:extLst>
          </p:nvPr>
        </p:nvGraphicFramePr>
        <p:xfrm>
          <a:off x="395536" y="1196755"/>
          <a:ext cx="8454427" cy="5112563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438334"/>
                <a:gridCol w="1073790"/>
                <a:gridCol w="1359620"/>
                <a:gridCol w="2554438"/>
                <a:gridCol w="3028245"/>
              </a:tblGrid>
              <a:tr h="622387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530" marR="7530" marT="753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530" marR="7530" marT="753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530" marR="7530" marT="753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530" marR="7530" marT="753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530" marR="7530" marT="753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6127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مرسى مطروح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مرسة مطروح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قرى سياحية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المحطة بمدينة مرسى مطروح - لخدمة وافدي مطروح  وقرى الساحل الشمالي المجاورة لمطروح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</a:tr>
              <a:tr h="56127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الحمام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الحمام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قرى سياحية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ش الاسكندرية بمدينة الحمام لخدمة  قرى الساحل الشمالي المجاورة للحمام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</a:tr>
              <a:tr h="56127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العلمين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العلمين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قرى سياحية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الرئيسى بمدينة العلمين - لخدمة قرى الساحل الشمالي المجاورة للعلمين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</a:tr>
              <a:tr h="56127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البرانى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البرانى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مجلس مدينة البرانى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</a:tr>
              <a:tr h="56127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السلو م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السلو م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مجلس مدينة السلوم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</a:tr>
              <a:tr h="56127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النجيلة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النجيلة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مجلس  مدينة النجيلة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</a:tr>
              <a:tr h="56127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الضبعة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الضبعة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مجلس مدينة الضبعة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</a:tr>
              <a:tr h="56127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سيوة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سيوة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وسياحية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مجلس مدينة سيوة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530" marR="7530" marT="753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00588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المنوفية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1520" y="557734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المنوفية</a:t>
            </a:r>
            <a:endParaRPr lang="en-US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754874"/>
              </p:ext>
            </p:extLst>
          </p:nvPr>
        </p:nvGraphicFramePr>
        <p:xfrm>
          <a:off x="251520" y="1196749"/>
          <a:ext cx="8668230" cy="5472611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508199"/>
                <a:gridCol w="972248"/>
                <a:gridCol w="1833833"/>
                <a:gridCol w="2276482"/>
                <a:gridCol w="3077468"/>
              </a:tblGrid>
              <a:tr h="404231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512" marR="7512" marT="751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512" marR="7512" marT="751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مكتب</a:t>
                      </a:r>
                      <a:r>
                        <a:rPr lang="ar-EG" sz="1200" b="1" u="none" strike="noStrike" baseline="0" dirty="0" smtClean="0">
                          <a:effectLst/>
                        </a:rPr>
                        <a:t> التوثيق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512" marR="7512" marT="751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512" marR="7512" marT="751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512" marR="7512" marT="7512" marB="0" anchor="ctr">
                    <a:solidFill>
                      <a:srgbClr val="FFFF66"/>
                    </a:solidFill>
                  </a:tcPr>
                </a:tc>
              </a:tr>
              <a:tr h="472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شبين الكوم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شبين الكوم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مجمع المصالح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</a:tr>
              <a:tr h="472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شبين الكوم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ضواحى شبين الكوم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 صلاح الحلبى من ش ابو بكر الصديق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</a:tr>
              <a:tr h="472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تلا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تلا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</a:tr>
              <a:tr h="472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الشهداء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الشهداء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</a:tr>
              <a:tr h="472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بركة السبع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بركة السبع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</a:tr>
              <a:tr h="472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منوف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منوف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</a:tr>
              <a:tr h="472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الباجور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الباجور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 طلعت حرب - اول الكوبرى العلوى مبنى المساحة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</a:tr>
              <a:tr h="472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قويسنا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قويسنا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</a:tr>
              <a:tr h="472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السادات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السادات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</a:tr>
              <a:tr h="47295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اشمون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اشمون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 خالد بن الوليد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</a:tr>
              <a:tr h="33888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سنتريس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سنتريس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المنطقة الخامسة - بجوار مدرسة اللغات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2" marR="7512" marT="7512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9266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28978" y="620688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المنوفية </a:t>
            </a:r>
            <a:endParaRPr lang="en-US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277446"/>
              </p:ext>
            </p:extLst>
          </p:nvPr>
        </p:nvGraphicFramePr>
        <p:xfrm>
          <a:off x="323528" y="1196750"/>
          <a:ext cx="8585776" cy="5472610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479302"/>
                <a:gridCol w="1021267"/>
                <a:gridCol w="1461324"/>
                <a:gridCol w="2391257"/>
                <a:gridCol w="3232626"/>
              </a:tblGrid>
              <a:tr h="547261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925" marR="7925" marT="79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925" marR="7925" marT="79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925" marR="7925" marT="79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925" marR="7925" marT="79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925" marR="7925" marT="79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4726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السادات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المنطقة الصناعية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المنطقة الصناعية بالسادات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</a:tr>
              <a:tr h="54726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السادات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مجلس المدينة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جلال بجوار السكة الحديد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</a:tr>
              <a:tr h="54726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السادات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قصر الثقافة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مبنى قصر الثقافة بمدينة السادات بجوار مركز شرطة السادات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</a:tr>
              <a:tr h="54726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شيبين الكوم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شيبين الكوم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ميدان الشهداء مدينة شيبين الكوم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</a:tr>
              <a:tr h="54726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قويسنا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المنطقة الصناعية بقويسنا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كفر الرمل بقويسنا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</a:tr>
              <a:tr h="54726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قويسنا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قويسنا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طريق القاهرة الزراعى بجوار محكمة قويسنا مجلس المدينة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</a:tr>
              <a:tr h="54726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منوف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و مدينة منوف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بورسعيد بمدينة منوف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</a:tr>
              <a:tr h="54726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تلا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و مدينة تلا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طريق تلا بابل بجوار المستشفى العام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</a:tr>
              <a:tr h="54726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باجور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و مدينة باجور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ش بورسعيد بجوار الساحة الشعبية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25" marR="7925" marT="792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92702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الغربية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القاهـــرة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121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23528" y="523139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الغربية</a:t>
            </a:r>
            <a:endParaRPr lang="en-US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976007"/>
              </p:ext>
            </p:extLst>
          </p:nvPr>
        </p:nvGraphicFramePr>
        <p:xfrm>
          <a:off x="323528" y="1057889"/>
          <a:ext cx="8506444" cy="5611470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501466"/>
                <a:gridCol w="1093363"/>
                <a:gridCol w="1539633"/>
                <a:gridCol w="2702726"/>
                <a:gridCol w="2669256"/>
              </a:tblGrid>
              <a:tr h="34875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مكتب</a:t>
                      </a:r>
                      <a:r>
                        <a:rPr lang="ar-EG" sz="1200" b="1" u="none" strike="noStrike" baseline="0" dirty="0" smtClean="0">
                          <a:effectLst/>
                        </a:rPr>
                        <a:t> التوثيق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</a:tr>
              <a:tr h="29237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طنطا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اول طنطا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شارع المدارس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29237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طنطا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طنطا النموذجي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مجمع المحاكم الجديد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29237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طنطا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ثان طنطا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مسكن قحافة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29237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طنطا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ضواحي طنطا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 الجديد 00خلف المحافظة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29237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طنطا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مركبات طنطا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شارع الجلاء مبنى المرور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29237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المحلة الكبرى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اول المحلة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عمارة الاوقاف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29237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المحلة الكبرى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ثان المحلة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ميدان طلعت حرب امام الكوبري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29237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المحلة الكبرى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فرع توثيق المحلة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29237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المحلة الكبرى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مركبات المحلة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ادارة المرور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29237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سمنود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فرع توثيق سمنود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مجمع المحاكم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29237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قطور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فرع توثيق قطور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محكمة الاسرة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29237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بسيون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فرع توثيق بسيون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مجمع المحاكم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29237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كفر الزيات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كفر الزيات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ميدان المحطة 0 المسكن الشعبية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29237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زفتى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فرع توثيق زفتى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شارع البحر امام المستشفى العام عمارة محمد انور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29237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السنطة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فرع توقيق السنطة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شارع الجلاء كوبري المعاهده 4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29237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السنطة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شبرا قاص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شبرا قاص مركز السنطة مبنى الوحدة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29237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طنطا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مكتب توثيق نادي القضاه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مقر نادي القضاه 0 شارع المدارس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29237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زفتى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سنباط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rgbClr val="0000CC"/>
                          </a:solidFill>
                          <a:effectLst/>
                        </a:rPr>
                        <a:t> 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3060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28978" y="980728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الغربية </a:t>
            </a:r>
            <a:endParaRPr lang="en-US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309233"/>
              </p:ext>
            </p:extLst>
          </p:nvPr>
        </p:nvGraphicFramePr>
        <p:xfrm>
          <a:off x="467544" y="1719586"/>
          <a:ext cx="8511004" cy="4013670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506026"/>
                <a:gridCol w="1093363"/>
                <a:gridCol w="1539633"/>
                <a:gridCol w="2702726"/>
                <a:gridCol w="2669256"/>
              </a:tblGrid>
              <a:tr h="78786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159" marR="8159" marT="81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159" marR="8159" marT="81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159" marR="8159" marT="81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159" marR="8159" marT="81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159" marR="8159" marT="81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0645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المحلة الكبرى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المناطق الصناعية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المرور على جميع المصانع بدائرة المدينة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80645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كفر الزيات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المناطق الصناعية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المرور على جميع المصانع بدائرة المدينة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80645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طنطا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المناطق الصناعية والسكنية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 وسكنية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المرور على جميع المصانع بدائرة المدينة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80645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سمنود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المنطقة الصناعية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المرور على جميع المصانع بدائرة المدينة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151721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كفر الشيخ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1520" y="523139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كفر الشيخ</a:t>
            </a:r>
            <a:endParaRPr lang="en-US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724817"/>
              </p:ext>
            </p:extLst>
          </p:nvPr>
        </p:nvGraphicFramePr>
        <p:xfrm>
          <a:off x="395536" y="1196748"/>
          <a:ext cx="8585020" cy="5400604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445259"/>
                <a:gridCol w="1121529"/>
                <a:gridCol w="1977130"/>
                <a:gridCol w="2566799"/>
                <a:gridCol w="2474303"/>
              </a:tblGrid>
              <a:tr h="45389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271" marR="8271" marT="827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271" marR="8271" marT="827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271" marR="8271" marT="827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271" marR="8271" marT="827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271" marR="8271" marT="8271" marB="0" anchor="ctr">
                    <a:solidFill>
                      <a:srgbClr val="FFFF66"/>
                    </a:solidFill>
                  </a:tcPr>
                </a:tc>
              </a:tr>
              <a:tr h="38051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كفر الشيخ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كفر الشيخ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برج النور - بنك التنمية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</a:tr>
              <a:tr h="38051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دسوق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دسوق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دسوق بجوار مكتب البريد وموقف الارياف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</a:tr>
              <a:tr h="38051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دسوق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مركبات دسوق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</a:tr>
              <a:tr h="38051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مطوبس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مطوبس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شارع بور سعيد - عمارة الدكتور على المنيسى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</a:tr>
              <a:tr h="38051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قلين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قلين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</a:tr>
              <a:tr h="38051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فوة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فوة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 شارع الفتح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</a:tr>
              <a:tr h="38051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بيلا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بيلا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 شارع الجمهورية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</a:tr>
              <a:tr h="38051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الحامول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الحامول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عمارات مجلس المدينة بجوار مرور الحامول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</a:tr>
              <a:tr h="38051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سيدى سالم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سيدى سالم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مجمع المحاكم شارع مجلس المدينة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</a:tr>
              <a:tr h="38051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الرياض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الرياض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شارع السادات - الرياض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</a:tr>
              <a:tr h="38051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بلطيم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بلطيم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عمارت مجلس المدينة بجوار الطريق الدولى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</a:tr>
              <a:tr h="38051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مطوبس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المحكمة الجديد بمطوبس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المحكمة الجديد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</a:tr>
              <a:tr h="38051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كفر الشيخ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الجرايدة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الوحدة المحلية بالجرايدة امام مكتب البريد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78648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07504" y="908720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كفر الشيخ </a:t>
            </a:r>
            <a:endParaRPr lang="en-US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058801"/>
              </p:ext>
            </p:extLst>
          </p:nvPr>
        </p:nvGraphicFramePr>
        <p:xfrm>
          <a:off x="323528" y="1484784"/>
          <a:ext cx="8538486" cy="4536505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326609"/>
                <a:gridCol w="1131466"/>
                <a:gridCol w="1994646"/>
                <a:gridCol w="2589541"/>
                <a:gridCol w="2496224"/>
              </a:tblGrid>
              <a:tr h="589795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271" marR="8271" marT="8271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271" marR="8271" marT="8271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271" marR="8271" marT="8271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271" marR="8271" marT="8271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271" marR="8271" marT="8271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78934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بلطيم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بلطيم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بلطيم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</a:tr>
              <a:tr h="78934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كفر الشيخ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كفر الشيخ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صلاح سالم بمدينة كفر الشيخ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</a:tr>
              <a:tr h="78934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دسوق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دسوق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الجيش بمدينة دسوق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</a:tr>
              <a:tr h="78934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مطوبس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مطوبس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بورسعيد بمدينة مطوبس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</a:tr>
              <a:tr h="78934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فوه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و مدينة فوه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ش 26 يوليو بمدينة فوه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271" marR="8271" marT="8271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36175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دمياط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1520" y="557734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دمياط</a:t>
            </a:r>
            <a:endParaRPr lang="en-US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696489"/>
              </p:ext>
            </p:extLst>
          </p:nvPr>
        </p:nvGraphicFramePr>
        <p:xfrm>
          <a:off x="422620" y="1196752"/>
          <a:ext cx="8427913" cy="4715474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369915"/>
                <a:gridCol w="989524"/>
                <a:gridCol w="1652290"/>
                <a:gridCol w="3020979"/>
                <a:gridCol w="2395205"/>
              </a:tblGrid>
              <a:tr h="455162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864" marR="8864" marT="8864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864" marR="8864" marT="8864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864" marR="8864" marT="8864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864" marR="8864" marT="8864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864" marR="8864" marT="8864" marB="0" anchor="ctr">
                    <a:solidFill>
                      <a:srgbClr val="FFFF66"/>
                    </a:solidFill>
                  </a:tcPr>
                </a:tc>
              </a:tr>
              <a:tr h="53253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دمياط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دمياط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مجمع محاكم شطا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</a:tr>
              <a:tr h="53253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864" marR="8864" marT="8864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كفر سعد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المركبات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مجمع المحاكم بكفر سعد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</a:tr>
              <a:tr h="53253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864" marR="8864" marT="8864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كفر سعد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كفر سعد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عمارة مجلس المدينة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</a:tr>
              <a:tr h="53253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الزرقا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الزرقا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مجمع المحاكم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</a:tr>
              <a:tr h="53253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864" marR="8864" marT="8864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فارسكور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فارسكور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مجمع المحاكم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</a:tr>
              <a:tr h="53253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864" marR="8864" marT="8864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راس البر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راس البر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 القديم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</a:tr>
              <a:tr h="53253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دمياط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ضواحى دمياط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ادارة المرور بدمياط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</a:tr>
              <a:tr h="53253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864" marR="8864" marT="8864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دمياط الجديدة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دمياط الجديدة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اسكان مبارك عمارة 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250876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1520" y="784288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دمياط</a:t>
            </a:r>
            <a:endParaRPr lang="en-US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4532645"/>
              </p:ext>
            </p:extLst>
          </p:nvPr>
        </p:nvGraphicFramePr>
        <p:xfrm>
          <a:off x="251520" y="1438152"/>
          <a:ext cx="8594710" cy="4799160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536713"/>
                <a:gridCol w="989524"/>
                <a:gridCol w="1652290"/>
                <a:gridCol w="3020979"/>
                <a:gridCol w="2395204"/>
              </a:tblGrid>
              <a:tr h="799860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864" marR="8864" marT="886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864" marR="8864" marT="886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864" marR="8864" marT="886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864" marR="8864" marT="886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864" marR="8864" marT="886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79986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864" marR="8864" marT="886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دمياط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دمياط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سعد زغلول بدمياط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</a:tr>
              <a:tr h="79986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دمياط الجديدة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دمياط الجديدة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دمياط الجديدة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</a:tr>
              <a:tr h="79986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864" marR="8864" marT="886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رأس البر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رأس البر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سكنية و سياحية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رأس البر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</a:tr>
              <a:tr h="79986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864" marR="8864" marT="886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فارسكور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فارسكور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كورنيش النيل ش الوحدة المحلية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</a:tr>
              <a:tr h="79986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كفر سعد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و مدينة كفر سعد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ش الوحدة المحلية امام المسجد الكبير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864" marR="8864" marT="8864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902395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الدقهلية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1520" y="404664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الدقهلية</a:t>
            </a:r>
            <a:endParaRPr lang="en-US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894557"/>
              </p:ext>
            </p:extLst>
          </p:nvPr>
        </p:nvGraphicFramePr>
        <p:xfrm>
          <a:off x="179512" y="1052744"/>
          <a:ext cx="8537518" cy="5688624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450675"/>
                <a:gridCol w="990114"/>
                <a:gridCol w="1773503"/>
                <a:gridCol w="2752736"/>
                <a:gridCol w="2570490"/>
              </a:tblGrid>
              <a:tr h="292574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</a:tr>
              <a:tr h="24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المنصورة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المنصورة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شارع دليور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</a:tr>
              <a:tr h="24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المنصورة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ضواحي المنصورة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المجزر الالي شارع العدالة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</a:tr>
              <a:tr h="24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المنصورة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مرور المنصورة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ادارة المرور ش عبدالسلام عارف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</a:tr>
              <a:tr h="24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اجا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اجا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المحكمة- ش الجلاء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</a:tr>
              <a:tr h="24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ميت غمر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ميت غمر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شارع المعاهدة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</a:tr>
              <a:tr h="24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ميت غمر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ضواحي ميت غمر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 26 يولية-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</a:tr>
              <a:tr h="24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السنبلاوين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السنبلاوين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شارع ترعة البوهية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</a:tr>
              <a:tr h="24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تمي الامديد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تمي الامديد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 الوفاء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</a:tr>
              <a:tr h="24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المنزلة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المنزلة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</a:tr>
              <a:tr h="24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الجمالية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الجمالية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 البحر مبني مجلس المدينة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</a:tr>
              <a:tr h="24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ميت سلسيل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ميت سلسيل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مجمع المحاكم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</a:tr>
              <a:tr h="24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المطرية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المطرية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مجمع المحاكم بالمطرية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</a:tr>
              <a:tr h="24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منية النصر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منية النصر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مجمع المحاكم - بمنية النصر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</a:tr>
              <a:tr h="24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منية النصر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منية النصر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المحكمة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</a:tr>
              <a:tr h="24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دكرنس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دكرنس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عمارة مطاوع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</a:tr>
              <a:tr h="24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شربين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شربين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مبني محكمة الزرقا الجزئية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</a:tr>
              <a:tr h="24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بلقاس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بلقاس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حي الجوال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</a:tr>
              <a:tr h="24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طلخا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طلخا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مبني مجلس المدينة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</a:tr>
              <a:tr h="24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ميت غمر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ابو خالد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شارع حامد شحاته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</a:tr>
              <a:tr h="24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ميت غمر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اوليلة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مبني ادارة مرور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</a:tr>
              <a:tr h="24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ميت غمر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اتميدة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مبني الوحدة المحلية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</a:tr>
              <a:tr h="24527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ميت غمر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دماص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المعلمين بجوار محطة المياه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6869" marR="6869" marT="6869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1574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28978" y="260648"/>
            <a:ext cx="8715022" cy="755650"/>
          </a:xfrm>
        </p:spPr>
        <p:txBody>
          <a:bodyPr/>
          <a:lstStyle/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القاهرة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6583808"/>
              </p:ext>
            </p:extLst>
          </p:nvPr>
        </p:nvGraphicFramePr>
        <p:xfrm>
          <a:off x="321686" y="908725"/>
          <a:ext cx="8656862" cy="5688626"/>
        </p:xfrm>
        <a:graphic>
          <a:graphicData uri="http://schemas.openxmlformats.org/drawingml/2006/table">
            <a:tbl>
              <a:tblPr rtl="1" firstRow="1" firstCol="1" bandRow="1" bandCol="1">
                <a:tableStyleId>{93296810-A885-4BE3-A3E7-6D5BEEA58F35}</a:tableStyleId>
              </a:tblPr>
              <a:tblGrid>
                <a:gridCol w="607522"/>
                <a:gridCol w="1048930"/>
                <a:gridCol w="1884696"/>
                <a:gridCol w="2613618"/>
                <a:gridCol w="2502096"/>
              </a:tblGrid>
              <a:tr h="32018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</a:tr>
              <a:tr h="268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مكتب توثيق شمال القاهرة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جزيرة بدران زنانيري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68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مكتب توثيق مصر الجديدة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مبنى محكمة مصر الجديدة 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68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مكتب توثيق الزيتون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96ش المطرية 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68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مكتب توثيق شبرا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جزيرة بدران 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68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مكتب توثيق الوايلى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عمارة الخبراء العباسية 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68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مكتب توثيق مدينة نصر اول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93ش جمال الشيال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68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مكتب توثيق الظاهر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أول شبرا جزيرة بدران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68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مكتب توثيق المطرية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8ش ولى العهد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68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مكتب توثيق روض الفرج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أول شبرا جزيرة بدران 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68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مكتب توثيق القبة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عمارة الخبراء العباسية 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68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مكتب توثيق المرج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خلف مدرسة محمد فريد الحزب الوطنى 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68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مكتب توثيق مرور الدراسة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مبنى ادارة المرور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68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مكتب توثيق سيارات منشية البكرى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مبنى الشرطة العسكرية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68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مكتب توثيق سيارات مصر الجديدة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ميدان الجامع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68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مكتب توثيق سيارات مدينة نصر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امتداد ش احمد الزمر - الحى العاشر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68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مكتب توثيق عين شمس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مساكن الوادى بلوك 3ش أكتوبر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68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مكتب توثيق نادى الطيران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سانت فاتيما - نادى الطيران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68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مكتب توثيق نادى الشمس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جسر السويس - نادى الشمس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68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مكتب توثيق الاستثمار 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مبنى هيئة الاستثمار</a:t>
                      </a:r>
                      <a:endParaRPr lang="ar-EG" sz="1200" b="1" i="0" u="none" strike="noStrike" dirty="0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6842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مكتب توثيق هلوبولس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0000CC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نادى هليوبوليس روكسى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0872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1520" y="1277814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الدقهلية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6697727"/>
              </p:ext>
            </p:extLst>
          </p:nvPr>
        </p:nvGraphicFramePr>
        <p:xfrm>
          <a:off x="395536" y="1912243"/>
          <a:ext cx="8429920" cy="3532981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620234"/>
                <a:gridCol w="1073131"/>
                <a:gridCol w="1662764"/>
                <a:gridCol w="2715259"/>
                <a:gridCol w="2358532"/>
              </a:tblGrid>
              <a:tr h="1007983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774" marR="8774" marT="877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774" marR="8774" marT="877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774" marR="8774" marT="877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774" marR="8774" marT="877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774" marR="8774" marT="877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4166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74" marR="8774" marT="877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المنصورة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774" marR="8774" marT="87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المنصورة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774" marR="8774" marT="87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774" marR="8774" marT="87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المنصورة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774" marR="8774" marT="8774" marB="0" anchor="ctr">
                    <a:solidFill>
                      <a:schemeClr val="bg1"/>
                    </a:solidFill>
                  </a:tcPr>
                </a:tc>
              </a:tr>
              <a:tr h="84166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74" marR="8774" marT="877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أجا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774" marR="8774" marT="87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مدينة أجا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774" marR="8774" marT="87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774" marR="8774" marT="87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أجا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774" marR="8774" marT="8774" marB="0" anchor="ctr">
                    <a:solidFill>
                      <a:schemeClr val="bg1"/>
                    </a:solidFill>
                  </a:tcPr>
                </a:tc>
              </a:tr>
              <a:tr h="84166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74" marR="8774" marT="8774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المنزلة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774" marR="8774" marT="87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و مدينة المنزلة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774" marR="8774" marT="87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774" marR="8774" marT="8774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المنزلة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774" marR="8774" marT="8774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50094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شمال سيناء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5496" y="1133798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شمال سيناء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62722"/>
              </p:ext>
            </p:extLst>
          </p:nvPr>
        </p:nvGraphicFramePr>
        <p:xfrm>
          <a:off x="179512" y="1772819"/>
          <a:ext cx="8656271" cy="4464493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521056"/>
                <a:gridCol w="1266243"/>
                <a:gridCol w="1775865"/>
                <a:gridCol w="3104638"/>
                <a:gridCol w="1988469"/>
              </a:tblGrid>
              <a:tr h="736517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rgbClr val="FFFF66"/>
                    </a:solidFill>
                  </a:tcPr>
                </a:tc>
              </a:tr>
              <a:tr h="46599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العريش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المساعيد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بجوار مبنى الاذاعة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</a:tr>
              <a:tr h="46599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العريش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العريش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ميدان العتلاوى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</a:tr>
              <a:tr h="46599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العريش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مركبات العريش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ادارة المرور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</a:tr>
              <a:tr h="46599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رفح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رفح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حى الاحراش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</a:tr>
              <a:tr h="46599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الشيخ زويد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الشيخ زويد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حى الكوثر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</a:tr>
              <a:tr h="46599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بئر العبد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بئر العبد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حى الغزلان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</a:tr>
              <a:tr h="46599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بئر العبد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رمانة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شروق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</a:tr>
              <a:tr h="46599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العريش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العريش المطور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333808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23528" y="692697"/>
            <a:ext cx="8715022" cy="1080119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endParaRPr lang="ar-EG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ar-EG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شمال سيناء</a:t>
            </a:r>
            <a:endParaRPr lang="en-US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168684"/>
              </p:ext>
            </p:extLst>
          </p:nvPr>
        </p:nvGraphicFramePr>
        <p:xfrm>
          <a:off x="467543" y="2128436"/>
          <a:ext cx="8446536" cy="2308676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483957"/>
                <a:gridCol w="1239372"/>
                <a:gridCol w="1738180"/>
                <a:gridCol w="3038755"/>
                <a:gridCol w="1946272"/>
              </a:tblGrid>
              <a:tr h="720080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79429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956" marR="8956" marT="89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رفح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رفح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رفح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</a:tr>
              <a:tr h="79429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56" marR="8956" marT="89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العريش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العريش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العريش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956" marR="8956" marT="8956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93816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جنوب سيناء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07504" y="1196752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جنوب سيناء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9175056"/>
              </p:ext>
            </p:extLst>
          </p:nvPr>
        </p:nvGraphicFramePr>
        <p:xfrm>
          <a:off x="395536" y="2003897"/>
          <a:ext cx="8340331" cy="3153295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604026"/>
                <a:gridCol w="1063545"/>
                <a:gridCol w="1355035"/>
                <a:gridCol w="2450093"/>
                <a:gridCol w="2867632"/>
              </a:tblGrid>
              <a:tr h="630659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83" marR="7883" marT="788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83" marR="7883" marT="788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83" marR="7883" marT="788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83" marR="7883" marT="788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883" marR="7883" marT="7883" marB="0" anchor="ctr">
                    <a:solidFill>
                      <a:srgbClr val="FFFF66"/>
                    </a:solidFill>
                  </a:tcPr>
                </a:tc>
              </a:tr>
              <a:tr h="6306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83" marR="7883" marT="788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الطور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83" marR="7883" marT="78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الطور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83" marR="7883" marT="78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83" marR="7883" marT="78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حى السلام بالطور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83" marR="7883" marT="7883" marB="0" anchor="ctr">
                    <a:solidFill>
                      <a:schemeClr val="bg1"/>
                    </a:solidFill>
                  </a:tcPr>
                </a:tc>
              </a:tr>
              <a:tr h="6306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83" marR="7883" marT="788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نويبع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83" marR="7883" marT="78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نويبع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83" marR="7883" marT="78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83" marR="7883" marT="78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محكمة نويبع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83" marR="7883" marT="7883" marB="0" anchor="ctr">
                    <a:solidFill>
                      <a:schemeClr val="bg1"/>
                    </a:solidFill>
                  </a:tcPr>
                </a:tc>
              </a:tr>
              <a:tr h="6306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83" marR="7883" marT="788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راس سدر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83" marR="7883" marT="78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رأس سدر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83" marR="7883" marT="78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83" marR="7883" marT="78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مساكن 48 وحدة عمارة 1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83" marR="7883" marT="7883" marB="0" anchor="ctr">
                    <a:solidFill>
                      <a:schemeClr val="bg1"/>
                    </a:solidFill>
                  </a:tcPr>
                </a:tc>
              </a:tr>
              <a:tr h="6306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83" marR="7883" marT="788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شرم الشيخ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83" marR="7883" marT="78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شرم الشيخ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83" marR="7883" marT="78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83" marR="7883" marT="78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83" marR="7883" marT="7883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83126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00378" y="476672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جنوب سيناء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3622510"/>
              </p:ext>
            </p:extLst>
          </p:nvPr>
        </p:nvGraphicFramePr>
        <p:xfrm>
          <a:off x="323528" y="980725"/>
          <a:ext cx="8607968" cy="5760643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566701"/>
                <a:gridCol w="1037831"/>
                <a:gridCol w="1322273"/>
                <a:gridCol w="2390854"/>
                <a:gridCol w="3290309"/>
              </a:tblGrid>
              <a:tr h="356885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9918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effectLst/>
                        </a:rPr>
                        <a:t>شرم الشيخ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مدينة شرم الشيخ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مجلس مدينة شرم الشيخ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</a:tr>
              <a:tr h="29918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effectLst/>
                        </a:rPr>
                        <a:t>راس سدر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مدينة رأس سدر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مجلس مدينة رأس سدر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</a:tr>
              <a:tr h="29918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effectLst/>
                        </a:rPr>
                        <a:t>الطور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مدينة الطور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مجلس مدينة الطور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</a:tr>
              <a:tr h="29918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 شرم الشيخ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منطقة الهضبة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Sakkal Majalla"/>
                        </a:rPr>
                        <a:t>قارئ 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</a:tr>
              <a:tr h="29918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 شرم الشيخ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منطقة الهضبة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Sakkal Majalla"/>
                        </a:rPr>
                        <a:t>قارئ 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</a:tr>
              <a:tr h="29918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effectLst/>
                        </a:rPr>
                        <a:t> شرم الشيخ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حى النور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Sakkal Majalla"/>
                        </a:rPr>
                        <a:t>قارئ 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</a:tr>
              <a:tr h="29918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7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 شرم الشيخ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حى الرويسات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Sakkal Majalla"/>
                        </a:rPr>
                        <a:t>قارئ 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</a:tr>
              <a:tr h="29918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8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 شرم الشيخ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خليج نعمة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Sakkal Majalla"/>
                        </a:rPr>
                        <a:t>قارئ 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</a:tr>
              <a:tr h="29918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9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 شرم الشيخ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النبق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Sakkal Majalla"/>
                        </a:rPr>
                        <a:t>قارئ 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</a:tr>
              <a:tr h="29918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10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 شرم الشيخ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السوق التجارى القديم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Sakkal Majalla"/>
                        </a:rPr>
                        <a:t>قارئ 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</a:tr>
              <a:tr h="412104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11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 رأس سدر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solidFill>
                            <a:srgbClr val="FF0000"/>
                          </a:solidFill>
                          <a:effectLst/>
                        </a:rPr>
                        <a:t>دائرة مجلس المدينة </a:t>
                      </a:r>
                      <a:endParaRPr lang="ar-EG" sz="1200" b="1" i="0" u="none" strike="noStrike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Sakkal Majalla"/>
                        </a:rPr>
                        <a:t>قارئ 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</a:tr>
              <a:tr h="29918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12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 طور سيناء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مجلس مدينة الطور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Sakkal Majalla"/>
                        </a:rPr>
                        <a:t>قارئ 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</a:tr>
              <a:tr h="29918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13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effectLst/>
                        </a:rPr>
                        <a:t> طور سيناء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مدينة الطور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Sakkal Majalla"/>
                        </a:rPr>
                        <a:t>قارئ 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</a:tr>
              <a:tr h="29918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14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 سانت كاترين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مجلس مدينة سانت كاترين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Sakkal Majalla"/>
                        </a:rPr>
                        <a:t>قارئ 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</a:tr>
              <a:tr h="29918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15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 أبورديس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مجلس مدينة أبورديس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Sakkal Majalla"/>
                        </a:rPr>
                        <a:t>قارئ 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</a:tr>
              <a:tr h="29918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16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 نويبع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مجلس مدينة نويبع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Sakkal Majalla"/>
                        </a:rPr>
                        <a:t>قارئ 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</a:tr>
              <a:tr h="20463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17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 طابا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مجلس مدينة طابا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Sakkal Majalla"/>
                        </a:rPr>
                        <a:t>قارئ  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</a:tr>
              <a:tr h="29918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18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 دهب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مجلس مدينة دهب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u="none" strike="noStrike"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ar-EG" sz="1200" b="1" i="0" u="none" strike="noStrike" dirty="0" smtClean="0">
                          <a:solidFill>
                            <a:srgbClr val="FF3300"/>
                          </a:solidFill>
                          <a:effectLst/>
                          <a:latin typeface="Sakkal Majalla"/>
                        </a:rPr>
                        <a:t>قارئ 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420" marR="7420" marT="7420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143748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بور سعيد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1520" y="1052736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بور سعيد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773556"/>
              </p:ext>
            </p:extLst>
          </p:nvPr>
        </p:nvGraphicFramePr>
        <p:xfrm>
          <a:off x="251519" y="1844825"/>
          <a:ext cx="8662560" cy="3456383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700577"/>
                <a:gridCol w="1201809"/>
                <a:gridCol w="1802713"/>
                <a:gridCol w="2750057"/>
                <a:gridCol w="2207404"/>
              </a:tblGrid>
              <a:tr h="754904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69" marR="8969" marT="89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69" marR="8969" marT="89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69" marR="8969" marT="89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69" marR="8969" marT="89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69" marR="8969" marT="8969" marB="0" anchor="ctr">
                    <a:solidFill>
                      <a:srgbClr val="FFFF66"/>
                    </a:solidFill>
                  </a:tcPr>
                </a:tc>
              </a:tr>
              <a:tr h="90049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69" marR="8969" marT="89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بور سعيد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69" marR="8969" marT="89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بور سعيد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69" marR="8969" marT="89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69" marR="8969" marT="89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ميدان الشهداء شارع عرابى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69" marR="8969" marT="8969" marB="0" anchor="ctr">
                    <a:solidFill>
                      <a:schemeClr val="bg1"/>
                    </a:solidFill>
                  </a:tcPr>
                </a:tc>
              </a:tr>
              <a:tr h="90049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69" marR="8969" marT="89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بور سعيد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69" marR="8969" marT="89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مركبات بور سعيد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69" marR="8969" marT="89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69" marR="8969" marT="89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ادارة المرور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69" marR="8969" marT="8969" marB="0" anchor="ctr">
                    <a:solidFill>
                      <a:schemeClr val="bg1"/>
                    </a:solidFill>
                  </a:tcPr>
                </a:tc>
              </a:tr>
              <a:tr h="90049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69" marR="8969" marT="896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بور سعيد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69" marR="8969" marT="89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المناخ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69" marR="8969" marT="89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69" marR="8969" marT="896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منطقة عمرو بن العاص- المناخ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69" marR="8969" marT="8969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214648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1520" y="620688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بور سعيد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1048501"/>
              </p:ext>
            </p:extLst>
          </p:nvPr>
        </p:nvGraphicFramePr>
        <p:xfrm>
          <a:off x="251520" y="1340768"/>
          <a:ext cx="8614040" cy="5112568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600204"/>
                <a:gridCol w="1141090"/>
                <a:gridCol w="1711637"/>
                <a:gridCol w="2794509"/>
                <a:gridCol w="2366600"/>
              </a:tblGrid>
              <a:tr h="776768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479" marR="8479" marT="847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479" marR="8479" marT="847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479" marR="8479" marT="847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479" marR="8479" marT="847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479" marR="8479" marT="847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1940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479" marR="8479" marT="847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بورفؤاد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و مدينة بورفؤاد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الجلاء و عادل الجزار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</a:tr>
              <a:tr h="61940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479" marR="8479" marT="847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بورسعيد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شرق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طرح البحر و جمال عبد الناصر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</a:tr>
              <a:tr h="61940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479" marR="8479" marT="847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بورسعيد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العرب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أسوان و مية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</a:tr>
              <a:tr h="61940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479" marR="8479" marT="847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بورسعيد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المناخ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سعد زغلول و 23 ديسمبر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</a:tr>
              <a:tr h="61940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479" marR="8479" marT="847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بورسعيد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حى الزهور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عباس سيد أحمد و أمين العصفورى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</a:tr>
              <a:tr h="61940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479" marR="8479" marT="847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بورسعيد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الضواحى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التعمير و بنك الإسكان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</a:tr>
              <a:tr h="61940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479" marR="8479" marT="8479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بورسعيد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حى جنوب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الكيلو 19 طريق المعاهدة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79" marR="8479" marT="8479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3543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76554"/>
              </p:ext>
            </p:extLst>
          </p:nvPr>
        </p:nvGraphicFramePr>
        <p:xfrm>
          <a:off x="539552" y="980731"/>
          <a:ext cx="8451450" cy="5799624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548315"/>
                <a:gridCol w="1087203"/>
                <a:gridCol w="1860791"/>
                <a:gridCol w="2404393"/>
                <a:gridCol w="2550748"/>
              </a:tblGrid>
              <a:tr h="312708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</a:tr>
              <a:tr h="262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النزهة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6ش عثمان غالب - مصر الجديدة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</a:tr>
              <a:tr h="262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الرقابة الادارية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الرقابة الادارية - مدينة نصر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</a:tr>
              <a:tr h="262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ثان مدينة نصر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17ش اسماء فهمى - ارض الجولف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</a:tr>
              <a:tr h="262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ثان المرج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مؤسسة سيد جلال - مؤسسة الزكاة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</a:tr>
              <a:tr h="262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مكتب توثيق ثنادى بركة الحاج بالمرج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نادى بركة الحاج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</a:tr>
              <a:tr h="262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الشرطة العسكرية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الشرطة العسكرية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</a:tr>
              <a:tr h="262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جامعة عين شمس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جامعة عين شمس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</a:tr>
              <a:tr h="39501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الجهاز المركزى للمحاسبات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الجهاز المركزى للمحاسبات - مدينة نصر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</a:tr>
              <a:tr h="262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29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الوفا بالمخابرات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المخابرات - القبة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</a:tr>
              <a:tr h="262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30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مكتب توثيق الزهور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نادى الزهور - التجمع الخامس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</a:tr>
              <a:tr h="262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العبور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سوق العبور - مدينة العبور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</a:tr>
              <a:tr h="262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32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قصر النيل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 امين سامى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</a:tr>
              <a:tr h="262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33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الخليفة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 امين سامى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</a:tr>
              <a:tr h="262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السيدة زينب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 امين سامى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</a:tr>
              <a:tr h="262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جنوب القاهرة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محكمة جنوب القاهرة - زينهم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</a:tr>
              <a:tr h="262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الموسكى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محكمة جنوب القاهرة - زينهم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</a:tr>
              <a:tr h="262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الأزبكية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14ش المهدى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</a:tr>
              <a:tr h="262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الجلاء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ادارة مرور العتبة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</a:tr>
              <a:tr h="262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39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مرور مصر القديمة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12ش مصطفى كامل لاظوغلى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</a:tr>
              <a:tr h="262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40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الأحوال الشخصية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وزارة العدل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389" marR="7389" marT="7389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تابع بيان أسماء [ مكاتب التوثيق ] التي تم تخصيصها بمحافظة القاهرة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0751258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الإسماعيلية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1520" y="908720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الإسماعيلية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530942"/>
              </p:ext>
            </p:extLst>
          </p:nvPr>
        </p:nvGraphicFramePr>
        <p:xfrm>
          <a:off x="323528" y="1484783"/>
          <a:ext cx="8506443" cy="4896545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530339"/>
                <a:gridCol w="1042785"/>
                <a:gridCol w="1870643"/>
                <a:gridCol w="2483577"/>
                <a:gridCol w="2579099"/>
              </a:tblGrid>
              <a:tr h="521835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762" marR="7762" marT="776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762" marR="7762" marT="776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762" marR="7762" marT="776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762" marR="7762" marT="776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762" marR="7762" marT="7762" marB="0" anchor="ctr">
                    <a:solidFill>
                      <a:srgbClr val="FFFF66"/>
                    </a:solidFill>
                  </a:tcPr>
                </a:tc>
              </a:tr>
              <a:tr h="43747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الاسماعيلية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الاسماعيلية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مجمع المحاكم شارع شبين الكوم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</a:tr>
              <a:tr h="43747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الاسماعيلية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ثان الاسماعيلية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حى السلام بجوار قسم الشرطة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</a:tr>
              <a:tr h="43747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الاسماعيلية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الاستثمار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مجمع خدمات الاستثمار امام مجمع المحاكم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</a:tr>
              <a:tr h="43747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ابو صوير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ابو صوير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شارع ابو صوير امام بنك التنمية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</a:tr>
              <a:tr h="43747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القصاصين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القصاصين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شارع المستشفى العسكرى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</a:tr>
              <a:tr h="43747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التل الكبير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التل الكبير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 الجديد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</a:tr>
              <a:tr h="43747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فايد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فايد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عمارة مجلس المدينة القديمة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</a:tr>
              <a:tr h="43747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القنطرة غرب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القنطرة غرب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ع 1 مجاورة 7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</a:tr>
              <a:tr h="43747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القنطرة شرق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القنطرة شرق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القنطرة شرق الجديدة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</a:tr>
              <a:tr h="43747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الاسماعيلية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ثالث الاسماعيلية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الكفاية الانتاجية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605484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147434"/>
              </p:ext>
            </p:extLst>
          </p:nvPr>
        </p:nvGraphicFramePr>
        <p:xfrm>
          <a:off x="251520" y="1750320"/>
          <a:ext cx="8689854" cy="4270968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611603"/>
                <a:gridCol w="940667"/>
                <a:gridCol w="1687457"/>
                <a:gridCol w="2240369"/>
                <a:gridCol w="3209758"/>
              </a:tblGrid>
              <a:tr h="711828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943" marR="6943" marT="694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943" marR="6943" marT="694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943" marR="6943" marT="694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943" marR="6943" marT="694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6943" marR="6943" marT="694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71182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الاسماعيلية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المنطقة الصناعية </a:t>
                      </a:r>
                      <a:endParaRPr lang="ar-EG" sz="1200" b="1" u="none" strike="noStrike" dirty="0" smtClean="0">
                        <a:effectLst/>
                      </a:endParaRPr>
                    </a:p>
                    <a:p>
                      <a:pPr algn="ctr" rtl="1" fontAlgn="ctr"/>
                      <a:r>
                        <a:rPr lang="ar-EG" sz="1200" b="1" u="none" strike="noStrike" dirty="0" smtClean="0">
                          <a:effectLst/>
                        </a:rPr>
                        <a:t>( </a:t>
                      </a:r>
                      <a:r>
                        <a:rPr lang="ar-EG" sz="1200" b="1" u="none" strike="noStrike" dirty="0">
                          <a:effectLst/>
                        </a:rPr>
                        <a:t>الاولى و الثانية )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طريق الاسماعيلية / القاهرة الصحراوى ( غز الدين ) بجوار مدينة المستقبل 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bg1"/>
                    </a:solidFill>
                  </a:tcPr>
                </a:tc>
              </a:tr>
              <a:tr h="71182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الاسماعيلية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المنطقة الحرة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طريق الاسماعيلية / القاهرة الصحراوى ( غز الدين ) بجوار مدينة المستقبل 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bg1"/>
                    </a:solidFill>
                  </a:tcPr>
                </a:tc>
              </a:tr>
              <a:tr h="71182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القنطرة شرق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المنطقة الصناعية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و مدينة القنطرة شرق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bg1"/>
                    </a:solidFill>
                  </a:tcPr>
                </a:tc>
              </a:tr>
              <a:tr h="71182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القنطرة شرق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وادى التكنولوجيا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القنطرة شرق - قرية التقدم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bg1"/>
                    </a:solidFill>
                  </a:tcPr>
                </a:tc>
              </a:tr>
              <a:tr h="71182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القنطرة غرب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المنطقة الصناعية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قرية أبو خليفة - طريق الأسماعيلية / بورسعيد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6943" marR="6943" marT="6943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107504" y="980728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الإسماعيلية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80144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السويس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23528" y="908720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السويس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195337"/>
              </p:ext>
            </p:extLst>
          </p:nvPr>
        </p:nvGraphicFramePr>
        <p:xfrm>
          <a:off x="107504" y="1726630"/>
          <a:ext cx="8771862" cy="4222650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711467"/>
                <a:gridCol w="1058209"/>
                <a:gridCol w="2375339"/>
                <a:gridCol w="2577976"/>
                <a:gridCol w="2048871"/>
              </a:tblGrid>
              <a:tr h="844530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</a:tr>
              <a:tr h="84453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السويس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الاربعين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مدينة الايمان ع 21 / ب دور ارضى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84453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السويس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السويس المطور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84453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السويس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فيصل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مدينة الامل فيصل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  <a:tr h="84453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السويس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مركبات السويس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ادارة المرور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59" marR="8159" marT="8159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737507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28978" y="260649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endParaRPr lang="ar-EG" sz="24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ar-EG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السويس</a:t>
            </a:r>
            <a:endParaRPr lang="en-US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196796"/>
              </p:ext>
            </p:extLst>
          </p:nvPr>
        </p:nvGraphicFramePr>
        <p:xfrm>
          <a:off x="239680" y="1484782"/>
          <a:ext cx="8652800" cy="4680522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586456"/>
                <a:gridCol w="1036904"/>
                <a:gridCol w="2327520"/>
                <a:gridCol w="2526076"/>
                <a:gridCol w="2175844"/>
              </a:tblGrid>
              <a:tr h="780087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998" marR="7998" marT="799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998" marR="7998" marT="799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998" marR="7998" marT="799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998" marR="7998" marT="799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998" marR="7998" marT="799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78008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العين السخنة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بورتو السخنة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منطقة بورتو السخنة ك 80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bg1"/>
                    </a:solidFill>
                  </a:tcPr>
                </a:tc>
              </a:tr>
              <a:tr h="78008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العين السخنة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ميناء السخنة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منطقة ميناء السخنة ك 50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bg1"/>
                    </a:solidFill>
                  </a:tcPr>
                </a:tc>
              </a:tr>
              <a:tr h="78008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حى عتاقة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مدرسة الأدبية للتعليم الأساسى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المنطقة الصناعية بعتاقة ك 17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bg1"/>
                    </a:solidFill>
                  </a:tcPr>
                </a:tc>
              </a:tr>
              <a:tr h="78008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السويس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مدرسة محمد حافظ الابتدائية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منطقة السويس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bg1"/>
                    </a:solidFill>
                  </a:tcPr>
                </a:tc>
              </a:tr>
              <a:tr h="78008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السويس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مدرسة حمزة بن عبد المطلب للتعليم الأساسى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منطقة أراضى شباب الخرجين - حى فيصل </a:t>
                      </a:r>
                      <a:br>
                        <a:rPr lang="ar-EG" sz="1200" b="1" u="none" strike="noStrike" dirty="0">
                          <a:effectLst/>
                        </a:rPr>
                      </a:b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998" marR="7998" marT="7998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49649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الشرقية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23528" y="413718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الشرقية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2628837"/>
              </p:ext>
            </p:extLst>
          </p:nvPr>
        </p:nvGraphicFramePr>
        <p:xfrm>
          <a:off x="428979" y="980733"/>
          <a:ext cx="8607516" cy="5797389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472059"/>
                <a:gridCol w="1196406"/>
                <a:gridCol w="1889454"/>
                <a:gridCol w="2508224"/>
                <a:gridCol w="2541373"/>
              </a:tblGrid>
              <a:tr h="28994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\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\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baseline="0" dirty="0" smtClean="0">
                          <a:effectLst/>
                        </a:rPr>
                        <a:t> مكتب التوثيق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\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\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\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الزقازيق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الزقازيق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مجلس المدينة - بجوار الكوبري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الزقازيق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ضواحي الزقازيق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مجلس المدينة - بجوار الطب البيطري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الزقازيق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مرور الزقازيق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ادارة المرور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منيا القمح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منيا القمح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منيا القمح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مركبات منيا القمح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مساكن هندسة الري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بلبيس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بلبيس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العاشر من رمضان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العاشر من رمضان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مجلس الامناء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مشتول السوق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مشتول السوق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منزل سمير الصعيدي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ههيا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ههيا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ابو كبير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ابو كبير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فاقوس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فاقوس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الحسنية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الحسنية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ديرب نجم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ديرب نجم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الابراهيمية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الابراهيمية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15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كفر صقر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كفر صقر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16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ابو حماد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ابو حماد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الصالحية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الصالحية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الحي التجاري - بجوار السنترال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القرين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القرين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 الشيخة حمدة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19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القنايات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القنايات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 الدلتا 35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20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اولاد صقر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اولاد صقر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مبني الوحدة المحلية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الزقازيق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ثان الزقازيق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مبني المحكمة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22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الابراهيمية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ابو عمر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مجلس المدينة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2232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23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الزقازيق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بردين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مجلس المدينة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  <a:tr h="335725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العاشر من رمضان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مستثمرى العاشر من رمضان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هيئة الاستثمار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6726" marR="6726" marT="6726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775317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79512" y="1075160"/>
            <a:ext cx="8715022" cy="62564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الشرقية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976301"/>
              </p:ext>
            </p:extLst>
          </p:nvPr>
        </p:nvGraphicFramePr>
        <p:xfrm>
          <a:off x="179512" y="1844824"/>
          <a:ext cx="8655020" cy="4248472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602038"/>
                <a:gridCol w="1049293"/>
                <a:gridCol w="1901320"/>
                <a:gridCol w="2741823"/>
                <a:gridCol w="2360546"/>
              </a:tblGrid>
              <a:tr h="531059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\"/>
                      </a:endParaRPr>
                    </a:p>
                  </a:txBody>
                  <a:tcPr marL="7056" marR="7056" marT="70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\"/>
                      </a:endParaRPr>
                    </a:p>
                  </a:txBody>
                  <a:tcPr marL="7056" marR="7056" marT="70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\"/>
                      </a:endParaRPr>
                    </a:p>
                  </a:txBody>
                  <a:tcPr marL="7056" marR="7056" marT="70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\"/>
                      </a:endParaRPr>
                    </a:p>
                  </a:txBody>
                  <a:tcPr marL="7056" marR="7056" marT="70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\"/>
                      </a:endParaRPr>
                    </a:p>
                  </a:txBody>
                  <a:tcPr marL="7056" marR="7056" marT="70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31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الصالحية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جهاز مدينة الصالحية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</a:t>
                      </a:r>
                      <a:r>
                        <a:rPr lang="ar-EG" sz="12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زراعية ذات </a:t>
                      </a:r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خالد بن الوليد مدينة الصالحية الجديدة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</a:tr>
              <a:tr h="531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الزقازيق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جهاز مدينة الزقازيق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الجلاء بمدينة الزقازيق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</a:tr>
              <a:tr h="531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i="0" u="none" strike="noStrike" dirty="0" smtClean="0">
                          <a:solidFill>
                            <a:srgbClr val="333333"/>
                          </a:solidFill>
                          <a:effectLst/>
                          <a:latin typeface="Sakkal Majalla"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بلبيس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جهاز مدينة بلبيس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بلبيس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</a:tr>
              <a:tr h="531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 smtClean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العاشر من رمضان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جهاز مدينة العاشر من رمضان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ش الجهاز بمدينة العاشر من رمضان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</a:tr>
              <a:tr h="531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 smtClean="0"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العاشر من رمضان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نادي الزهور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سكنية وصناعية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العاشر من رمضان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</a:tr>
              <a:tr h="531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i="0" u="none" strike="noStrike" dirty="0" smtClean="0">
                          <a:solidFill>
                            <a:srgbClr val="333333"/>
                          </a:solidFill>
                          <a:effectLst/>
                          <a:latin typeface="Sakkal Majalla"/>
                        </a:rPr>
                        <a:t>6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i="0" u="none" strike="noStrike" dirty="0" smtClean="0">
                          <a:solidFill>
                            <a:srgbClr val="333333"/>
                          </a:solidFill>
                          <a:effectLst/>
                          <a:latin typeface="Sakkal Majalla"/>
                        </a:rPr>
                        <a:t>العاشر من رمضان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Sakkal Majalla"/>
                        </a:rPr>
                        <a:t>نادي الرواد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EG" sz="12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مناطق سكنية وصناعية ذات كثافة عالية من الوافدين </a:t>
                      </a:r>
                      <a:endParaRPr lang="ar-EG" sz="1200" b="1" i="0" u="none" strike="noStrike" dirty="0" smtClean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Sakkal Majalla"/>
                        </a:rPr>
                        <a:t>مدينة العاشر من رمضان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</a:tr>
              <a:tr h="531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 smtClean="0"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العاشر من رمضان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المنطقة الصناعية بالعاشر من رمضان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( </a:t>
                      </a:r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قارئ متنقل )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056" marR="7056" marT="7056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017550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بني سويف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879219"/>
              </p:ext>
            </p:extLst>
          </p:nvPr>
        </p:nvGraphicFramePr>
        <p:xfrm>
          <a:off x="467544" y="980728"/>
          <a:ext cx="8379441" cy="5760639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406981"/>
                <a:gridCol w="1096741"/>
                <a:gridCol w="1877113"/>
                <a:gridCol w="2425484"/>
                <a:gridCol w="2573122"/>
              </a:tblGrid>
              <a:tr h="324239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</a:tr>
              <a:tr h="271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البنوك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11ش المشهدى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71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الاذاعة والتليفزيون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الاذاعة والتليفزيون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71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مجلس الشعب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مجلس الشعب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71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وزارة الخارجية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وزارة الخارجية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71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العدل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ملحق بالوزارة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71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منشأة ناصر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محكمة جنوب القاهرة - زينهم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71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47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نقابة المحامين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نقابة المحامين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71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ضباط الشرطة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خدمات الشرطة بالدراسة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71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49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مكتب توثيق النادى الأهلى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مقر النادى الاهلى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71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البساتين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 فتوح طه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71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51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مكتب توثيق نادى الجزيرة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نادى الجزيرة الرياضى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71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الغرفة التجارية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جراج العتبة - الغرفة التجارية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71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53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مدينة حلوان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 ذو الفقار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71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شياخات حلوان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 محمود خاطر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71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15 مايو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حى رجال الاعمال - مجاورة 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71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مكتب توثيق نادى المعادى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نادى المعادى الرياضى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71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المعادى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عمارة الابعدية خلف المحكمة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71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مكتب توثيق نادى وادى دجلة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نادى وادى دجلة - زهراء المعادى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71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59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مكتب توثيق قضايا الدولة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نادى </a:t>
                      </a:r>
                      <a:r>
                        <a:rPr lang="ar-EG" sz="12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القضايا ابو </a:t>
                      </a:r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الوفا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  <a:tr h="27182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60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مكتب توثيق نادى القضاة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نادى القضاء بشمبليون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517" marR="7517" marT="7517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تابع - بيان أسماء [ مكاتب التوثيق  ] التي تم تخصيصها بمحافظة القاهرة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296600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79512" y="755651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بني سويف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925081"/>
              </p:ext>
            </p:extLst>
          </p:nvPr>
        </p:nvGraphicFramePr>
        <p:xfrm>
          <a:off x="107503" y="1484783"/>
          <a:ext cx="8806576" cy="4608513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659162"/>
                <a:gridCol w="1013658"/>
                <a:gridCol w="1822950"/>
                <a:gridCol w="2637692"/>
                <a:gridCol w="2673114"/>
              </a:tblGrid>
              <a:tr h="512057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802" marR="7802" marT="780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802" marR="7802" marT="780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802" marR="7802" marT="780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802" marR="7802" marT="780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802" marR="7802" marT="7802" marB="0" anchor="ctr">
                    <a:solidFill>
                      <a:srgbClr val="FFFF66"/>
                    </a:solidFill>
                  </a:tcPr>
                </a:tc>
              </a:tr>
              <a:tr h="51205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الفشن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الفشن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شارع البحر العظم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</a:tr>
              <a:tr h="51205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بنى سويف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ضواحى بنى سويف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شارع المدارس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</a:tr>
              <a:tr h="51205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سمسطا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سمسطا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حى الفالوجا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</a:tr>
              <a:tr h="51205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ببا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ببا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شارع ترعة الابراهيمية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</a:tr>
              <a:tr h="51205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اهناسيا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اهناسيا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مجمع المحاكم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</a:tr>
              <a:tr h="51205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بنى يوسف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بندر بنى يوسف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شارع المدارس -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</a:tr>
              <a:tr h="51205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ناصر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ناصر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ترعة الابراهيمية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</a:tr>
              <a:tr h="51205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الواسطى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الواسطى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شارع احمد عرابى - المحكمة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29433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79512" y="1268760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بني سويف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145669"/>
              </p:ext>
            </p:extLst>
          </p:nvPr>
        </p:nvGraphicFramePr>
        <p:xfrm>
          <a:off x="179512" y="1942085"/>
          <a:ext cx="8727149" cy="4007195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613993"/>
                <a:gridCol w="1009396"/>
                <a:gridCol w="1815285"/>
                <a:gridCol w="2626601"/>
                <a:gridCol w="2661874"/>
              </a:tblGrid>
              <a:tr h="801439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802" marR="7802" marT="780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802" marR="7802" marT="780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802" marR="7802" marT="780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802" marR="7802" marT="780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802" marR="7802" marT="780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0143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الواسطى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المنطقة الصناعية كوم ابو راضي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ناحية ميدوم مركز الواسطى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</a:tr>
              <a:tr h="80143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بني سويف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المنطقة الصناعية ببياض العرب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شرق النيل ناحية العلالمة مركز بني سويف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</a:tr>
              <a:tr h="80143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بني سويف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الصناعات المتوسطة والخفيفة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جهاز مدينة بني سويف شرق النيل مركز بني سويف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</a:tr>
              <a:tr h="80143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بني سويف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جهاز مدينة بني سويف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بني سويف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02" marR="7802" marT="7802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241063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الفيوم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79512" y="743345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الفيوم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607398"/>
              </p:ext>
            </p:extLst>
          </p:nvPr>
        </p:nvGraphicFramePr>
        <p:xfrm>
          <a:off x="107504" y="1556792"/>
          <a:ext cx="8771859" cy="4392488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780475"/>
                <a:gridCol w="1112251"/>
                <a:gridCol w="1744707"/>
                <a:gridCol w="2729222"/>
                <a:gridCol w="2405204"/>
              </a:tblGrid>
              <a:tr h="654200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036" marR="9036" marT="903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036" marR="9036" marT="903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036" marR="9036" marT="903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036" marR="9036" marT="903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9036" marR="9036" marT="9036" marB="0" anchor="ctr">
                    <a:solidFill>
                      <a:srgbClr val="FFFF66"/>
                    </a:solidFill>
                  </a:tcPr>
                </a:tc>
              </a:tr>
              <a:tr h="46728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الفيوم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الفيوم النموذجي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مساكن الشيخ حسن عمارة 29 الفيوم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</a:tr>
              <a:tr h="46728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الفيوم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ضواحي الفيوم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حي الجون المساكن الاقتصادية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</a:tr>
              <a:tr h="46728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الفيوم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مرور الفيوم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ادارة المرور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</a:tr>
              <a:tr h="46728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اطسا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فرع توثيق اطسا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شارع عمر بن الخطاب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</a:tr>
              <a:tr h="46728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سنورس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فرع توثيق سنورس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</a:tr>
              <a:tr h="46728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طامية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فرع توثيق طامية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شارع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</a:tr>
              <a:tr h="46728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ابشواي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فرع توثيق ابشواي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شارع الجلاء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</a:tr>
              <a:tr h="46728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الفيوم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جامعة الفيوم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داخل مبنى الجامعة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9036" marR="9036" marT="9036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885953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07504" y="508150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الفيوم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5696345"/>
              </p:ext>
            </p:extLst>
          </p:nvPr>
        </p:nvGraphicFramePr>
        <p:xfrm>
          <a:off x="179512" y="1168967"/>
          <a:ext cx="8729368" cy="5356377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617401"/>
                <a:gridCol w="1080155"/>
                <a:gridCol w="1598631"/>
                <a:gridCol w="2657182"/>
                <a:gridCol w="2775999"/>
              </a:tblGrid>
              <a:tr h="595153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762" marR="7762" marT="776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762" marR="7762" marT="776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762" marR="7762" marT="776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762" marR="7762" marT="776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762" marR="7762" marT="776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95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طامية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كوم اوشيم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ومدينة طامية طريق القاهرة - الفيوم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</a:tr>
              <a:tr h="595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ابشواي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قرية شكشوك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ومدينة ابشواي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</a:tr>
              <a:tr h="595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اطسا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قصر الباسل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إطسا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</a:tr>
              <a:tr h="595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الفيوم 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المنطقة الصناعية بمنشأة رمزي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منشأة رمزي بالفيوم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</a:tr>
              <a:tr h="595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الفيوم 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الفيوم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الفيوم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</a:tr>
              <a:tr h="595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يوسف الصديق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يوسف الصديق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يوسف الصديق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</a:tr>
              <a:tr h="595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يوسف الصديق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الخريج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بجوار مركز شرطة يوسف الصديق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</a:tr>
              <a:tr h="595153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سنورس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سنورس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سنورس تقاطع ش بورسعيد مع 6اكتوبر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762" marR="7762" marT="7762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159336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المنيا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23528" y="620688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المنيا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3732790"/>
              </p:ext>
            </p:extLst>
          </p:nvPr>
        </p:nvGraphicFramePr>
        <p:xfrm>
          <a:off x="107504" y="1234376"/>
          <a:ext cx="8824866" cy="5362976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535293"/>
                <a:gridCol w="1138378"/>
                <a:gridCol w="1916471"/>
                <a:gridCol w="2882277"/>
                <a:gridCol w="2352447"/>
              </a:tblGrid>
              <a:tr h="479407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527" marR="8527" marT="852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527" marR="8527" marT="852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527" marR="8527" marT="852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527" marR="8527" marT="852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527" marR="8527" marT="8527" marB="0" anchor="ctr">
                    <a:solidFill>
                      <a:srgbClr val="FFFF66"/>
                    </a:solidFill>
                  </a:tcPr>
                </a:tc>
              </a:tr>
              <a:tr h="47940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المنيا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ضواحى المنيا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5ش هدى شعراوى- خلف منطقة الشباب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</a:tr>
              <a:tr h="47940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المنيا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المنيا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بدروم بالمحكمة الابتدائية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</a:tr>
              <a:tr h="56890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دير مواس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دير مواس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عمارة نفرتيتى- طريق مصر اسوان الزراعى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</a:tr>
              <a:tr h="47940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ملوى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ملوى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7ش المصرف البحرى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</a:tr>
              <a:tr h="47940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ابو قرقاص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ابو قرقاص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 الجمهورية المدارس الشعبية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</a:tr>
              <a:tr h="47940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سمالوط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سمالوط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محكمة سمالوط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</a:tr>
              <a:tr h="47940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بنى مزار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بنى مزار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مجمع محاكم مطاى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</a:tr>
              <a:tr h="47940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مغاغة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مغاغة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 طه حسين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</a:tr>
              <a:tr h="47940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العدوة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العدوة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مجمع المحاكم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</a:tr>
              <a:tr h="47940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مطاى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مطاى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194778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1520" y="508150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المنيا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9325988"/>
              </p:ext>
            </p:extLst>
          </p:nvPr>
        </p:nvGraphicFramePr>
        <p:xfrm>
          <a:off x="179512" y="1158873"/>
          <a:ext cx="8731710" cy="5366470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684412"/>
                <a:gridCol w="1105107"/>
                <a:gridCol w="1860460"/>
                <a:gridCol w="2798038"/>
                <a:gridCol w="2283693"/>
              </a:tblGrid>
              <a:tr h="536647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527" marR="8527" marT="8527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527" marR="8527" marT="8527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527" marR="8527" marT="8527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527" marR="8527" marT="8527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527" marR="8527" marT="8527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36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العدوة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العدوة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ش بورسعيد بمدينة العدوة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</a:tr>
              <a:tr h="536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مغاغة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مغاغة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الجمهورية بمدينة مغاغة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</a:tr>
              <a:tr h="536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بني مزار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بني مزار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طريق مصر أسوان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</a:tr>
              <a:tr h="536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مطاي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مطاي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بورسعيد بمدينة مطاي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</a:tr>
              <a:tr h="536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سمالوط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سمالوط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بورسعيد مدينة سمالوط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</a:tr>
              <a:tr h="536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المنيا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المنيا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عبد المنعم أمام بنك الإسكندرية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</a:tr>
              <a:tr h="536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ابو قرقاص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ابو قرقاص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بورسعيد مدينة ابو قرقاص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</a:tr>
              <a:tr h="536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ملوي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ملوي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ش الجلاء مدينة ملوي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</a:tr>
              <a:tr h="53664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ديرمواس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دير مواس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ش الجيش بمدينة ملوي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527" marR="8527" marT="8527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091926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أسيوط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23528" y="557734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أسيوط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80139"/>
              </p:ext>
            </p:extLst>
          </p:nvPr>
        </p:nvGraphicFramePr>
        <p:xfrm>
          <a:off x="179512" y="1402776"/>
          <a:ext cx="8731710" cy="5266584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624149"/>
                <a:gridCol w="1003768"/>
                <a:gridCol w="1689853"/>
                <a:gridCol w="2456028"/>
                <a:gridCol w="2957912"/>
              </a:tblGrid>
              <a:tr h="413498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</a:tr>
              <a:tr h="3466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اسيوط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اسيوط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 المحافظة - بندر اسيوط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3466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ابنوب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ابنوب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3466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الفتح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الفتح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مساكن الفتح بجوار السجل المدني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3466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ساحل سليم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ساحل سليم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المساكن الشعبية ش المطحن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3466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البداري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البداري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3466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صدفا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صدفا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3466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ابوتيج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ابوتيج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3466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الغنايم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الغنايم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مبني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3466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منفلوط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منفلوط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مبني المحكمة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3466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القوصية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القوصية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برج فاطمة الزهراء ش الجلاء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3466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ديروط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ديروط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تقسيم ابو جبل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3466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اسيوط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الاستثمار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ديوان عام محافظة اسيوط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3466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 اسيوط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جامعة اسيوط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مبني الجامعة الوليدية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34664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 اسيوط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ضواحي اسيوط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حي مبارك - الاربعين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9964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790105"/>
          </a:xfrm>
        </p:spPr>
        <p:txBody>
          <a:bodyPr>
            <a:normAutofit/>
          </a:bodyPr>
          <a:lstStyle/>
          <a:p>
            <a:r>
              <a:rPr lang="ar-EG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القاهرة</a:t>
            </a:r>
            <a:endParaRPr lang="en-US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0893537"/>
              </p:ext>
            </p:extLst>
          </p:nvPr>
        </p:nvGraphicFramePr>
        <p:xfrm>
          <a:off x="395536" y="908718"/>
          <a:ext cx="8426945" cy="5897691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368650"/>
                <a:gridCol w="1047578"/>
                <a:gridCol w="1792971"/>
                <a:gridCol w="2316760"/>
                <a:gridCol w="2900986"/>
              </a:tblGrid>
              <a:tr h="367421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802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المعادى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ش 77 بالمعادى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30802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الزاوية الحمراء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احمد فاروق - ارض الجنينة - الزاوية الحمراء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30802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باب الشعرية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55ش بور سعيد ميدان باب الشعرية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30802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منشأة ناصر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الطيران مزلقان الدويقة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30802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المقطم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ش9 بالمقطم بجوار قسم المقطم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30802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الازبكية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3حارة الشريفة - عابدين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22887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شرق مدينة نصر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98ش محمود شلتوت من شارع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الطيران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30802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المطرية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44ش الكابلات - ميدان المطرية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30802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عين شمس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مساكن عين شمس ش عبد الحليم محمود - ع شمس الشرقية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30802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10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حلوان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يوسف حلوان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30802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11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شبرا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42ش شبرا - مبنى مجمع الاحياء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30802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الساحل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42ش شبرا - مبنى مجمع الاحياء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30802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13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روض الفرج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42ش شبرا - مبنى مجمع الاحياء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30802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الشرابية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42ش شبرا - مبنى مجمع الاحياء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30802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15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مصر الجديدة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32ش الحجاز - النزهة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30802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16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حدائق القبة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26مساكن القبة الجديدة ش الشهيد مدحت نور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30802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17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عابدين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2ميدان الشيخ ريحان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30802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18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النزهة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32ش الحجاز - النزهة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0857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1520" y="508150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أسيوط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6987149"/>
              </p:ext>
            </p:extLst>
          </p:nvPr>
        </p:nvGraphicFramePr>
        <p:xfrm>
          <a:off x="96302" y="1123950"/>
          <a:ext cx="8868186" cy="5473404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691355"/>
                <a:gridCol w="1012344"/>
                <a:gridCol w="1704291"/>
                <a:gridCol w="2477012"/>
                <a:gridCol w="2983184"/>
              </a:tblGrid>
              <a:tr h="60815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673" marR="7673" marT="767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673" marR="7673" marT="767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673" marR="7673" marT="767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673" marR="7673" marT="767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673" marR="7673" marT="767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081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اسيوط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الصفا بني غالب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المنطقة الصناعية بالصفا بني غالب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6081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ابنوب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المنطقة الصناعية غرب العوامر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المركز الإداري ابنوب عرب العوامل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6081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ابو تيج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الإداري بابو تيج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المنطقة الصناعية - الزرابي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6081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ديروط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الإداري بديروط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المنطقة الصناعية دشروط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6081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ساحل سليم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المركز الإداري بساحل سليم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المنطقة الصناعية - ساحل سليم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6081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اسيوط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و مدينة اسيوط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مبنى مجمع الاصلاح الزراعة أ امام محافظة اسيوط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6081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البدارى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و مدينة البدارى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ش الجلاء مدينة البدارى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6081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الغنايم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و مدينة الغنايم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ش مجلس المدينة بجوار الموقف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511987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الوادي الجديد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0" y="1277814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الوادي الجديد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1235345"/>
              </p:ext>
            </p:extLst>
          </p:nvPr>
        </p:nvGraphicFramePr>
        <p:xfrm>
          <a:off x="251520" y="2023738"/>
          <a:ext cx="8674778" cy="3637510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676147"/>
                <a:gridCol w="1059503"/>
                <a:gridCol w="1432177"/>
                <a:gridCol w="2833554"/>
                <a:gridCol w="2673397"/>
              </a:tblGrid>
              <a:tr h="727502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30" marR="8930" marT="893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30" marR="8930" marT="893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30" marR="8930" marT="893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30" marR="8930" marT="893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930" marR="8930" marT="8930" marB="0" anchor="ctr">
                    <a:solidFill>
                      <a:srgbClr val="FFFF66"/>
                    </a:solidFill>
                  </a:tcPr>
                </a:tc>
              </a:tr>
              <a:tr h="72750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الخارجة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الخارجة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مقر محكمة الخارجة ميدان العدل بالخارجة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</a:tr>
              <a:tr h="72750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موط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موط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مجمع المحاكم بالداخلة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</a:tr>
              <a:tr h="72750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باريس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باريس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الوحدة المحلية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</a:tr>
              <a:tr h="72750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الفرافرة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الفرافرة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438058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23528" y="980728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الوادي الجديد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738065"/>
              </p:ext>
            </p:extLst>
          </p:nvPr>
        </p:nvGraphicFramePr>
        <p:xfrm>
          <a:off x="175211" y="1844824"/>
          <a:ext cx="8717269" cy="3672408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718638"/>
                <a:gridCol w="1059503"/>
                <a:gridCol w="1432177"/>
                <a:gridCol w="2833554"/>
                <a:gridCol w="2673397"/>
              </a:tblGrid>
              <a:tr h="918102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30" marR="8930" marT="893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30" marR="8930" marT="893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30" marR="8930" marT="893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30" marR="8930" marT="893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930" marR="8930" marT="893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1810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الخارجة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الخارجة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الخارجة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</a:tr>
              <a:tr h="91810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الداخلة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الداخلة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الداخلة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</a:tr>
              <a:tr h="91810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الفرافرة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و مدينة الفرافرة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الفرافرة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930" marR="8930" marT="893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727480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سوهاج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23528" y="508150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سوهاج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0909778"/>
              </p:ext>
            </p:extLst>
          </p:nvPr>
        </p:nvGraphicFramePr>
        <p:xfrm>
          <a:off x="150374" y="1052733"/>
          <a:ext cx="8814114" cy="5699715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567258"/>
                <a:gridCol w="1189256"/>
                <a:gridCol w="2032127"/>
                <a:gridCol w="2747990"/>
                <a:gridCol w="2277483"/>
              </a:tblGrid>
              <a:tr h="648075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193" marR="8193" marT="819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193" marR="8193" marT="819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193" marR="8193" marT="819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193" marR="8193" marT="819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193" marR="8193" marT="8193" marB="0" anchor="ctr">
                    <a:solidFill>
                      <a:srgbClr val="FFFF66"/>
                    </a:solidFill>
                  </a:tcPr>
                </a:tc>
              </a:tr>
              <a:tr h="420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سوهاج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سوهاج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 سعد زغلول بندر زغلول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</a:tr>
              <a:tr h="420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طهطا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مأمورية شهر وفرع توثيق طهطا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مجمع محاكم طهطا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</a:tr>
              <a:tr h="420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طما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مأمورية شهر وفرع توثيق طما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مجمع محاكم طما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</a:tr>
              <a:tr h="420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المراغة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فرع توثيق المراغة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الجريدية بحري -  التأمين الصحي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</a:tr>
              <a:tr h="420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جهينة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شهر وتوثيق جهينة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 مجلس المدينة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</a:tr>
              <a:tr h="420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ساقلتة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شهر وتوثيق ساقلتة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 الجزائر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</a:tr>
              <a:tr h="420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اخميم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فرع وتوثيق اخميم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</a:tr>
              <a:tr h="420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المنشأة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فرع توثيق المنشأة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 سعد زغلول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</a:tr>
              <a:tr h="420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جرجا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مأمورية شهر وفرع توثيق جرجا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</a:tr>
              <a:tr h="420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10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البلينا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مأمورية شهر وفرع توثيق البلينا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</a:tr>
              <a:tr h="420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العسيرات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مأمورية شهر وفرع توثيق العسيرات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 د عبد المنعم احمد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</a:tr>
              <a:tr h="420970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دار السلام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مأمورية شهر وفرع توثيق دار السلام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 المحطة 0 امام صهاريج المياه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93" marR="8193" marT="8193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482732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1520" y="729697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سوهاج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3782077"/>
              </p:ext>
            </p:extLst>
          </p:nvPr>
        </p:nvGraphicFramePr>
        <p:xfrm>
          <a:off x="251520" y="1484785"/>
          <a:ext cx="8607451" cy="4824535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726582"/>
                <a:gridCol w="1218301"/>
                <a:gridCol w="1849546"/>
                <a:gridCol w="2501090"/>
                <a:gridCol w="2311932"/>
              </a:tblGrid>
              <a:tr h="964907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683" marR="7683" marT="768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683" marR="7683" marT="768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683" marR="7683" marT="768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683" marR="7683" marT="768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683" marR="7683" marT="768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6490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83" marR="7683" marT="768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سوهاج الجديدة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83" marR="7683" marT="76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المنطقة الصناعية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83" marR="7683" marT="76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683" marR="7683" marT="76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سوهاج الجديدة - سوهاج الكوامل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83" marR="7683" marT="7683" marB="0" anchor="ctr">
                    <a:solidFill>
                      <a:schemeClr val="bg1"/>
                    </a:solidFill>
                  </a:tcPr>
                </a:tc>
              </a:tr>
              <a:tr h="96490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83" marR="7683" marT="768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اخميم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83" marR="7683" marT="76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المنطقة الصناعية بالأحيوه شرق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83" marR="7683" marT="76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683" marR="7683" marT="76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اخميم - أحيوه شرق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83" marR="7683" marT="7683" marB="0" anchor="ctr">
                    <a:solidFill>
                      <a:schemeClr val="bg1"/>
                    </a:solidFill>
                  </a:tcPr>
                </a:tc>
              </a:tr>
              <a:tr h="96490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83" marR="7683" marT="768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طهطا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83" marR="7683" marT="76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المنطقة الصناعية بغرب طهطا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83" marR="7683" marT="76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683" marR="7683" marT="76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المنطقة الصناعية بغرب طهطا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83" marR="7683" marT="7683" marB="0" anchor="ctr">
                    <a:solidFill>
                      <a:schemeClr val="bg1"/>
                    </a:solidFill>
                  </a:tcPr>
                </a:tc>
              </a:tr>
              <a:tr h="96490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83" marR="7683" marT="768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جرجا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83" marR="7683" marT="76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المنطقة الصناعية بغرب جرجا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83" marR="7683" marT="76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683" marR="7683" marT="76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المنطقة الصناعية بغرب جرجا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83" marR="7683" marT="7683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820896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قنـــــــــــا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5496" y="629742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قنــــــا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177910"/>
              </p:ext>
            </p:extLst>
          </p:nvPr>
        </p:nvGraphicFramePr>
        <p:xfrm>
          <a:off x="107504" y="1340767"/>
          <a:ext cx="8834745" cy="4896545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636505"/>
                <a:gridCol w="1199181"/>
                <a:gridCol w="1937136"/>
                <a:gridCol w="3021011"/>
                <a:gridCol w="2040912"/>
              </a:tblGrid>
              <a:tr h="48265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182" marR="8182" marT="818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182" marR="8182" marT="818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182" marR="8182" marT="818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182" marR="8182" marT="818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182" marR="8182" marT="8182" marB="0" anchor="ctr">
                    <a:solidFill>
                      <a:srgbClr val="FFFF66"/>
                    </a:solidFill>
                  </a:tcPr>
                </a:tc>
              </a:tr>
              <a:tr h="4826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ابو تشت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فرع توثيق ابو تشت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</a:tr>
              <a:tr h="4826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فرشوط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فرع توثيق فرشوط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</a:tr>
              <a:tr h="55264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نجع حمادي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مأمورية شهر وفرع توثيق نجع حمادي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عزبة شاكر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</a:tr>
              <a:tr h="4826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دشنا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شهر توثيق دشنا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</a:tr>
              <a:tr h="4826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الوقف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شهر وتوثيق الوقف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مساكن مجلس المدينة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</a:tr>
              <a:tr h="4826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قنا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شهر وتوثيق قنا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</a:tr>
              <a:tr h="4826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قفط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شهر وتوثيق قفط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مساكن مجلس المدينة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</a:tr>
              <a:tr h="4826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قوص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فرع توثيق قوص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</a:tr>
              <a:tr h="4826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نقادة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فرع توثيق نقادة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مساكن مجلس المدينة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182" marR="8182" marT="8182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341906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1520" y="620688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قنــــــــــا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133154"/>
              </p:ext>
            </p:extLst>
          </p:nvPr>
        </p:nvGraphicFramePr>
        <p:xfrm>
          <a:off x="179512" y="1189611"/>
          <a:ext cx="8662680" cy="5479749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644696"/>
                <a:gridCol w="1016581"/>
                <a:gridCol w="1541593"/>
                <a:gridCol w="2537206"/>
                <a:gridCol w="2922604"/>
              </a:tblGrid>
              <a:tr h="608861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693" marR="7693" marT="769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693" marR="7693" marT="769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693" marR="7693" marT="769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693" marR="7693" marT="769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693" marR="7693" marT="769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0886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قوص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مصنع سكر قوص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طريق الحسانية - جراجوس غرب مزلقان السكة الحديد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</a:tr>
              <a:tr h="60886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قوص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شركة مطاحن مصر العليا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البحر امام محطة مياه قوص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</a:tr>
              <a:tr h="60886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قنا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قنا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المصالح امام محكمة قنا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</a:tr>
              <a:tr h="60886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قنا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مصنع اسمنت النهضة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ك 17 طريق قنا/ سفاجا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</a:tr>
              <a:tr h="60886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قفط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المنطقة الصناعية الاولى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قرية الكلاحين بقفط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</a:tr>
              <a:tr h="60886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دشنا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مصنع سكر دشنا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دشنا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</a:tr>
              <a:tr h="60886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نجع حمادى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المنطقة الصناعية الثانية بهو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منطقة  جبل هو بنجع حمادى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</a:tr>
              <a:tr h="60886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نجع حمادى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مصنع الألومنيوم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منطقة  جبل هو بنجع حمادى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693" marR="7693" marT="7693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9865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660863"/>
              </p:ext>
            </p:extLst>
          </p:nvPr>
        </p:nvGraphicFramePr>
        <p:xfrm>
          <a:off x="148033" y="776892"/>
          <a:ext cx="8865964" cy="6036484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421231"/>
                <a:gridCol w="1065640"/>
                <a:gridCol w="1823884"/>
                <a:gridCol w="2356704"/>
                <a:gridCol w="3198505"/>
              </a:tblGrid>
              <a:tr h="345675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8218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19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مصر القديمة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ش صلاح سالم مبنى حى مصر القديمة بجوار سيدى أبو السعود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289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20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حى البساتين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الشطر السابع ش الجزائر- المعادى الجديدة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289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21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دار السلام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زهراء مصر القديمة امام محطة مترو الزهراء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289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السلام ثانى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ش السادات بجوار شركة بيع المصنوعات - حى السلام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289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23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بولاق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109ش القصر العينى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289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غرب القاهرة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109ش القصر العينى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289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25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الوايلى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عمارات 23 يوليو عمارة أ -  ميدان العباسية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289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26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المرج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ش مؤسسة الذكاة بجوار مركز طبى الاندلس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289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27</a:t>
                      </a:r>
                      <a:endParaRPr lang="ar-EG" sz="1200" b="1" i="0" u="none" strike="noStrike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السيدة زينب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21ش قدرى - السيدة زينب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289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>
                          <a:effectLst/>
                        </a:rPr>
                        <a:t>28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غرب مدينة نصر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52ش الطيران أمام مسجد نورى خطاب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289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29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حى الموسكى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4ش البوستة - المبنى الادارى لجراج العتبة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289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30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حى الخليفة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21ش قدرى - السيدة زينب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289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31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حى وسط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عمارات 23 يوليو عمارة أ -  ميدان العباسية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289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akkal Majalla"/>
                        </a:rPr>
                        <a:t>32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مدينة 15 مايو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قارئ متنقل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289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i="0" u="none" strike="noStrike" dirty="0" smtClean="0">
                          <a:solidFill>
                            <a:srgbClr val="333333"/>
                          </a:solidFill>
                          <a:effectLst/>
                          <a:latin typeface="Sakkal Majalla"/>
                        </a:rPr>
                        <a:t>33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rgbClr val="FF0000"/>
                          </a:solidFill>
                          <a:effectLst/>
                        </a:rPr>
                        <a:t>مدينة القاهرة </a:t>
                      </a:r>
                      <a:endParaRPr lang="ar-EG" sz="1200" b="1" i="0" u="none" strike="noStrike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مدينة 15 مايو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قارئ متنقل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289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akkal Majalla"/>
                        </a:rPr>
                        <a:t>34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مدينة الشروق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rgbClr val="FF0000"/>
                          </a:solidFill>
                          <a:effectLst/>
                        </a:rPr>
                        <a:t>مدينة الشروق </a:t>
                      </a:r>
                      <a:endParaRPr lang="ar-EG" sz="1200" b="1" i="0" u="none" strike="noStrike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قارئ متنقل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38218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i="0" u="none" strike="noStrike" dirty="0" smtClean="0">
                          <a:solidFill>
                            <a:srgbClr val="333333"/>
                          </a:solidFill>
                          <a:effectLst/>
                          <a:latin typeface="Sakkal Majalla"/>
                        </a:rPr>
                        <a:t>35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مدينة القاهرة الجديدة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مدينة القاهرة </a:t>
                      </a:r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الجديدة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سكانية 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قارئ متنقل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289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akkal Majalla"/>
                        </a:rPr>
                        <a:t>36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مدينة بدر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مدينة بدر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C00000"/>
                          </a:solidFill>
                          <a:effectLst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C0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قارئ متنقل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  <a:tr h="28979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Sakkal Majalla"/>
                        </a:rPr>
                        <a:t>37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Sakkal Majalla"/>
                        </a:rPr>
                        <a:t>مدينة بدر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Sakkal Majalla"/>
                        </a:rPr>
                        <a:t>مدينة بدر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Sakkal Majalla"/>
                        </a:rPr>
                        <a:t>مناطق صناعية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C0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Sakkal Majalla"/>
                        </a:rPr>
                        <a:t>قارئ متنقل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303" marR="7303" marT="7303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ar-EG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تابع - بيان أسماء المنافذ الإضافية بمحافظة القاهرة</a:t>
            </a:r>
            <a:endParaRPr lang="en-US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68757394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الأقصـــــــــر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79512" y="980728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الأقصــــــــر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603986"/>
              </p:ext>
            </p:extLst>
          </p:nvPr>
        </p:nvGraphicFramePr>
        <p:xfrm>
          <a:off x="107504" y="1844608"/>
          <a:ext cx="8863506" cy="3384592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549698"/>
                <a:gridCol w="1072005"/>
                <a:gridCol w="1648353"/>
                <a:gridCol w="2731885"/>
                <a:gridCol w="2861565"/>
              </a:tblGrid>
              <a:tr h="846148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083" marR="8083" marT="808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083" marR="8083" marT="808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083" marR="8083" marT="808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083" marR="8083" marT="808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083" marR="8083" marT="8083" marB="0" anchor="ctr">
                    <a:solidFill>
                      <a:srgbClr val="FFFF66"/>
                    </a:solidFill>
                  </a:tcPr>
                </a:tc>
              </a:tr>
              <a:tr h="84614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83" marR="8083" marT="808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الاقصر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83" marR="8083" marT="80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الاقصر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83" marR="8083" marT="80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83" marR="8083" marT="80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ش رمسيس 0 ساحة بولس باشا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83" marR="8083" marT="8083" marB="0" anchor="ctr">
                    <a:solidFill>
                      <a:schemeClr val="bg1"/>
                    </a:solidFill>
                  </a:tcPr>
                </a:tc>
              </a:tr>
              <a:tr h="84614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83" marR="8083" marT="808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أسنا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83" marR="8083" marT="80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شهر توثيق اسنا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83" marR="8083" marT="80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83" marR="8083" marT="80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83" marR="8083" marT="8083" marB="0" anchor="ctr">
                    <a:solidFill>
                      <a:schemeClr val="bg1"/>
                    </a:solidFill>
                  </a:tcPr>
                </a:tc>
              </a:tr>
              <a:tr h="846148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83" marR="8083" marT="808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ارمنت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83" marR="8083" marT="80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فرع توثيق ارمنت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83" marR="8083" marT="80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83" marR="8083" marT="808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مساكن مجلس المدينة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083" marR="8083" marT="8083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947459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8849" y="1556792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الأقصـــــــــــر</a:t>
            </a:r>
            <a:endParaRPr lang="en-US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955086"/>
              </p:ext>
            </p:extLst>
          </p:nvPr>
        </p:nvGraphicFramePr>
        <p:xfrm>
          <a:off x="107504" y="2348880"/>
          <a:ext cx="8803220" cy="3672408"/>
        </p:xfrm>
        <a:graphic>
          <a:graphicData uri="http://schemas.openxmlformats.org/drawingml/2006/table">
            <a:tbl>
              <a:tblPr rtl="1" firstRow="1" firstCol="1" bandRow="1" bandCol="1">
                <a:tableStyleId>{7DF18680-E054-41AD-8BC1-D1AEF772440D}</a:tableStyleId>
              </a:tblPr>
              <a:tblGrid>
                <a:gridCol w="570348"/>
                <a:gridCol w="1001878"/>
                <a:gridCol w="1402430"/>
                <a:gridCol w="2608799"/>
                <a:gridCol w="3219765"/>
              </a:tblGrid>
              <a:tr h="918102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863" marR="7863" marT="786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863" marR="7863" marT="786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اسم المنفذ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863" marR="7863" marT="786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863" marR="7863" marT="786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7863" marR="7863" marT="786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1810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63" marR="7863" marT="786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الاقصر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63" marR="7863" marT="78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الاقصر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63" marR="7863" marT="78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63" marR="7863" marT="78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منطقة العوامية خلف مبنى قصر الثقافة الاقصر الجديد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63" marR="7863" marT="7863" marB="0" anchor="ctr">
                    <a:solidFill>
                      <a:schemeClr val="bg1"/>
                    </a:solidFill>
                  </a:tcPr>
                </a:tc>
              </a:tr>
              <a:tr h="91810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63" marR="7863" marT="786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 البياضية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63" marR="7863" marT="78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و مدينة البياضية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63" marR="7863" marT="78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63" marR="7863" marT="78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بجوار مستشفى البياضية المركزى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63" marR="7863" marT="7863" marB="0" anchor="ctr">
                    <a:solidFill>
                      <a:schemeClr val="bg1"/>
                    </a:solidFill>
                  </a:tcPr>
                </a:tc>
              </a:tr>
              <a:tr h="918102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863" marR="7863" marT="7863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 أسنا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63" marR="7863" marT="78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و مدينة أسنا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63" marR="7863" marT="78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63" marR="7863" marT="786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ش النيل بجوار مكتب البريد الرئيسى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863" marR="7863" marT="7863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5496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البحر الأحمر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1520" y="755651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البحر الأحمر</a:t>
            </a:r>
            <a:endParaRPr lang="en-US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353016"/>
              </p:ext>
            </p:extLst>
          </p:nvPr>
        </p:nvGraphicFramePr>
        <p:xfrm>
          <a:off x="251519" y="1563115"/>
          <a:ext cx="8525397" cy="4602192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534828"/>
                <a:gridCol w="1022261"/>
                <a:gridCol w="1490945"/>
                <a:gridCol w="2500999"/>
                <a:gridCol w="2976364"/>
              </a:tblGrid>
              <a:tr h="657456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</a:tr>
              <a:tr h="657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الغردقة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الغردقة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 الشيخ الشحات - الدهار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657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الغردقة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ضواحي الغردقة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حفر الباطن - مبني المحافظة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657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شلاتين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شلاتين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مساكن الوحدة المحلية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657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رأس غارب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راس غارب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امام النيابة بالمساكن الشعبية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657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سفاجا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سفاجا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ش سفاجا الرئيسي امام قسم الشرطة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  <a:tr h="6574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القصير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القصير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مساكن الوحدة المحلية بجوار البنك الاهلي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673" marR="7673" marT="7673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5508620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51520" y="508150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البحر الأحمر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495300"/>
              </p:ext>
            </p:extLst>
          </p:nvPr>
        </p:nvGraphicFramePr>
        <p:xfrm>
          <a:off x="107505" y="1003159"/>
          <a:ext cx="8928991" cy="5790581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749786"/>
                <a:gridCol w="1059220"/>
                <a:gridCol w="1633459"/>
                <a:gridCol w="3249071"/>
                <a:gridCol w="2237455"/>
              </a:tblGrid>
              <a:tr h="430375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25284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سفاجا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مجلس</a:t>
                      </a:r>
                      <a:r>
                        <a:rPr lang="ar-EG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مدينة سفااجا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مجلس</a:t>
                      </a:r>
                      <a:r>
                        <a:rPr lang="ar-EG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مدينة سفااجا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</a:tr>
              <a:tr h="256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القصير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مجلس مدينة القصير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مجلس مدينة القصير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</a:tr>
              <a:tr h="256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الغردقة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مجلس مدينة الغردقة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مجلس مدينة الغردقة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</a:tr>
              <a:tr h="256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الغردقة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rgbClr val="FF3300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3300"/>
                          </a:solidFill>
                          <a:effectLst/>
                        </a:rPr>
                        <a:t>قارئ متنقل </a:t>
                      </a:r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بين القرى السياحية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</a:tr>
              <a:tr h="256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الغردقة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rgbClr val="FF3300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3300"/>
                          </a:solidFill>
                          <a:effectLst/>
                        </a:rPr>
                        <a:t>قارئ متنقل </a:t>
                      </a:r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بين القرى السياحية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</a:tr>
              <a:tr h="256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الغردقة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3300"/>
                          </a:solidFill>
                          <a:effectLst/>
                        </a:rPr>
                        <a:t>قارئ متنقل </a:t>
                      </a:r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بين القرى السياحية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</a:tr>
              <a:tr h="256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rgbClr val="FF3300"/>
                          </a:solidFill>
                          <a:effectLst/>
                        </a:rPr>
                        <a:t>الغردقة</a:t>
                      </a:r>
                      <a:endParaRPr lang="ar-EG" sz="1200" b="1" i="0" u="none" strike="noStrike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3300"/>
                          </a:solidFill>
                          <a:effectLst/>
                        </a:rPr>
                        <a:t>قارئ متنقل </a:t>
                      </a:r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بين القرى السياحية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</a:tr>
              <a:tr h="256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مرسى علم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مجلس مدينة مرسى علم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مجلس مدينة مرسى علم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</a:tr>
              <a:tr h="256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9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مرسى علم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متنقل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قارئ متنقل </a:t>
                      </a:r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بين القرى السياحية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</a:tr>
              <a:tr h="256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10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 مرسى علم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متنقل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rgbClr val="FF0000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قارئ متنقل </a:t>
                      </a:r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بين القرى السياحية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</a:tr>
              <a:tr h="256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مرسى علم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متنقل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قارئ متنقل </a:t>
                      </a:r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بين القرى السياحية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</a:tr>
              <a:tr h="256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شلاتين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متنقل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قارئ متنقل</a:t>
                      </a:r>
                      <a:endParaRPr lang="ar-EG" sz="1200" b="1" i="0" u="none" strike="noStrike" dirty="0">
                        <a:solidFill>
                          <a:srgbClr val="FF00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</a:tr>
              <a:tr h="25284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13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حلايب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مجلس مدينة حلايب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مجلس مدينة حلايب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</a:tr>
              <a:tr h="256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راس غارب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مجلس مدينة رأس غارب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مجلس مدينة رأس غارب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</a:tr>
              <a:tr h="256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15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راس غارب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3300"/>
                          </a:solidFill>
                          <a:effectLst/>
                        </a:rPr>
                        <a:t>قارئ متنقل </a:t>
                      </a:r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بين القرى السياحية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</a:tr>
              <a:tr h="256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16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 رأس غارب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rgbClr val="FF3300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3300"/>
                          </a:solidFill>
                          <a:effectLst/>
                        </a:rPr>
                        <a:t>قارئ متنقل </a:t>
                      </a:r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بين القرى السياحية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</a:tr>
              <a:tr h="256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17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 سفاجا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3300"/>
                          </a:solidFill>
                          <a:effectLst/>
                        </a:rPr>
                        <a:t>قارئ متنقل </a:t>
                      </a:r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بين القرى السياحية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</a:tr>
              <a:tr h="256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18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 سفاجا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3300"/>
                          </a:solidFill>
                          <a:effectLst/>
                        </a:rPr>
                        <a:t>قارئ متنقل </a:t>
                      </a:r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بين القرى السياحية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</a:tr>
              <a:tr h="256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19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rgbClr val="FF3300"/>
                          </a:solidFill>
                          <a:effectLst/>
                        </a:rPr>
                        <a:t> سفاجا </a:t>
                      </a:r>
                      <a:endParaRPr lang="ar-EG" sz="1200" b="1" i="0" u="none" strike="noStrike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3300"/>
                          </a:solidFill>
                          <a:effectLst/>
                        </a:rPr>
                        <a:t>قارئ متنقل </a:t>
                      </a:r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بين القرى السياحية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</a:tr>
              <a:tr h="25692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20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rgbClr val="FF3300"/>
                          </a:solidFill>
                          <a:effectLst/>
                        </a:rPr>
                        <a:t> سفاجا </a:t>
                      </a:r>
                      <a:endParaRPr lang="ar-EG" sz="1200" b="1" i="0" u="none" strike="noStrike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3300"/>
                          </a:solidFill>
                          <a:effectLst/>
                        </a:rPr>
                        <a:t>قارئ متنقل </a:t>
                      </a:r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بين القرى السياحية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</a:tr>
              <a:tr h="229856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rgbClr val="FF3300"/>
                          </a:solidFill>
                          <a:effectLst/>
                        </a:rPr>
                        <a:t> سفاجا </a:t>
                      </a:r>
                      <a:endParaRPr lang="ar-EG" sz="1200" b="1" i="0" u="none" strike="noStrike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متنقل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مناطق سياحية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 smtClean="0">
                          <a:solidFill>
                            <a:srgbClr val="FF3300"/>
                          </a:solidFill>
                          <a:effectLst/>
                        </a:rPr>
                        <a:t>قارئ متنقل </a:t>
                      </a:r>
                      <a:r>
                        <a:rPr lang="ar-EG" sz="1200" b="1" u="none" strike="noStrike" dirty="0">
                          <a:solidFill>
                            <a:srgbClr val="FF3300"/>
                          </a:solidFill>
                          <a:effectLst/>
                        </a:rPr>
                        <a:t>بين القرى السياحية</a:t>
                      </a:r>
                      <a:endParaRPr lang="ar-EG" sz="1200" b="1" i="0" u="none" strike="noStrike" dirty="0">
                        <a:solidFill>
                          <a:srgbClr val="FF3300"/>
                        </a:solidFill>
                        <a:effectLst/>
                        <a:latin typeface="Sakkal Majalla"/>
                      </a:endParaRPr>
                    </a:p>
                  </a:txBody>
                  <a:tcPr marL="7223" marR="7223" marT="7223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9166687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أســــــــوان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5865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23528" y="755651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[ مكاتب التوثيق  ] التي تم تخصيصها بمحافظة أسوان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641328"/>
              </p:ext>
            </p:extLst>
          </p:nvPr>
        </p:nvGraphicFramePr>
        <p:xfrm>
          <a:off x="323528" y="1412781"/>
          <a:ext cx="8523861" cy="4824531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506276"/>
                <a:gridCol w="1108288"/>
                <a:gridCol w="1671181"/>
                <a:gridCol w="2671556"/>
                <a:gridCol w="2566560"/>
              </a:tblGrid>
              <a:tr h="536059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456" marR="8456" marT="84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456" marR="8456" marT="84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مكتب التوثيق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456" marR="8456" marT="84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456" marR="8456" marT="84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8456" marR="8456" marT="8456" marB="0" anchor="ctr">
                    <a:solidFill>
                      <a:srgbClr val="FFFF66"/>
                    </a:solidFill>
                  </a:tcPr>
                </a:tc>
              </a:tr>
              <a:tr h="536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اسوان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أسوان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مجمع المحافظة /2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</a:tr>
              <a:tr h="536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كوم امبو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كوم امبو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عمارات الزهور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</a:tr>
              <a:tr h="536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نصر النوبة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نصر النوبة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مبنى المحكمة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</a:tr>
              <a:tr h="536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دروا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شهر وتوثيق دروا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عمارات مجلس المدينة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</a:tr>
              <a:tr h="536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5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ادفو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توثيق ادفو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الكورنيش - ادفو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</a:tr>
              <a:tr h="536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البصيلية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مكتب توثيق البصيلية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عمارات مجلس المدينة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</a:tr>
              <a:tr h="536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7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السباعية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شهر وتوثيق السباعية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عمارات مجلس المدينة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</a:tr>
              <a:tr h="536059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 ابو سمبل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مكتب فرع توثيق ابو سمبل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solidFill>
                            <a:schemeClr val="tx1"/>
                          </a:solidFill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عمارات مجلس المدينة</a:t>
                      </a:r>
                      <a:endParaRPr lang="ar-EG" sz="1200" b="1" i="0" u="none" strike="noStrike" dirty="0">
                        <a:solidFill>
                          <a:schemeClr val="tx1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3979084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96609" y="743345"/>
            <a:ext cx="8715022" cy="495002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r>
              <a:rPr lang="ar-EG" sz="2400" b="1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بيان أسماء المنافذ الإضافية بمحافظة أســـــــــوان</a:t>
            </a:r>
            <a:endParaRPr lang="en-US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242399"/>
              </p:ext>
            </p:extLst>
          </p:nvPr>
        </p:nvGraphicFramePr>
        <p:xfrm>
          <a:off x="179512" y="1628801"/>
          <a:ext cx="8750517" cy="4104455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624938"/>
                <a:gridCol w="1067770"/>
                <a:gridCol w="1707102"/>
                <a:gridCol w="2728980"/>
                <a:gridCol w="2621727"/>
              </a:tblGrid>
              <a:tr h="820891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456" marR="8456" marT="84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المركز الإدارى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456" marR="8456" marT="84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اسم </a:t>
                      </a:r>
                      <a:r>
                        <a:rPr lang="ar-EG" sz="1200" b="1" u="none" strike="noStrike" dirty="0" smtClean="0">
                          <a:effectLst/>
                        </a:rPr>
                        <a:t>المنفذ الإضافي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456" marR="8456" marT="84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النوع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456" marR="8456" marT="84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العنوان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Arial"/>
                      </a:endParaRPr>
                    </a:p>
                  </a:txBody>
                  <a:tcPr marL="8456" marR="8456" marT="84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82089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1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مدينة أسوان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مركز و مدينة أسوان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أسوان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</a:tr>
              <a:tr h="82089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2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مدينة توشكى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جهاز مدينة توشكى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مسافة 22 كيلو من مدينة أسوان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</a:tr>
              <a:tr h="82089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3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نصر النوبة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وادى النقرة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وادى النقرة - مركز نصر النوبة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</a:tr>
              <a:tr h="82089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EG" sz="1200" b="1" u="none" strike="noStrike" dirty="0">
                          <a:effectLst/>
                        </a:rPr>
                        <a:t>4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>
                          <a:effectLst/>
                        </a:rPr>
                        <a:t>مركز أدفو </a:t>
                      </a:r>
                      <a:endParaRPr lang="ar-EG" sz="1200" b="1" i="0" u="none" strike="noStrike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وادى الصعايدة و وادى عبادى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مناطق سكنية ذات كثافة عالية من الوافدين </a:t>
                      </a:r>
                      <a:endParaRPr lang="ar-EG" sz="1200" b="1" i="0" u="none" strike="noStrike" dirty="0">
                        <a:solidFill>
                          <a:srgbClr val="0000FF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EG" sz="1200" b="1" u="none" strike="noStrike" dirty="0">
                          <a:effectLst/>
                        </a:rPr>
                        <a:t>وادى الصعايدة و وادى عبادى </a:t>
                      </a:r>
                      <a:endParaRPr lang="ar-EG" sz="1200" b="1" i="0" u="none" strike="noStrike" dirty="0">
                        <a:solidFill>
                          <a:srgbClr val="333333"/>
                        </a:solidFill>
                        <a:effectLst/>
                        <a:latin typeface="Sakkal Majalla"/>
                      </a:endParaRPr>
                    </a:p>
                  </a:txBody>
                  <a:tcPr marL="8456" marR="8456" marT="8456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0210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51520" y="2852936"/>
            <a:ext cx="8676455" cy="113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EG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محافظــــة الجـــيزة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7896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5_Office Theme">
  <a:themeElements>
    <a:clrScheme name="41_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41_Office Theme">
      <a:majorFont>
        <a:latin typeface="Calibri"/>
        <a:ea typeface=""/>
        <a:cs typeface="Arial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41_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7318</TotalTime>
  <Words>11581</Words>
  <Application>Microsoft Office PowerPoint</Application>
  <PresentationFormat>On-screen Show (4:3)</PresentationFormat>
  <Paragraphs>3608</Paragraphs>
  <Slides>88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88</vt:i4>
      </vt:variant>
    </vt:vector>
  </HeadingPairs>
  <TitlesOfParts>
    <vt:vector size="90" baseType="lpstr">
      <vt:lpstr>55_Office Theme</vt:lpstr>
      <vt:lpstr>Office Theme</vt:lpstr>
      <vt:lpstr>PowerPoint Presentation</vt:lpstr>
      <vt:lpstr>بيان عدد المنافذ المخصصة لتسجيل الوافدين بالمحافظات المختلفة</vt:lpstr>
      <vt:lpstr>PowerPoint Presentation</vt:lpstr>
      <vt:lpstr>بيان أسماء [ مكاتب التوثيق  ] التي تم تخصيصها بمحافظة القاهرة</vt:lpstr>
      <vt:lpstr>تابع بيان أسماء [ مكاتب التوثيق ] التي تم تخصيصها بمحافظة القاهرة</vt:lpstr>
      <vt:lpstr>تابع - بيان أسماء [ مكاتب التوثيق  ] التي تم تخصيصها بمحافظة القاهرة</vt:lpstr>
      <vt:lpstr>بيان أسماء المنافذ الإضافية بمحافظة القاهرة</vt:lpstr>
      <vt:lpstr>تابع - بيان أسماء المنافذ الإضافية بمحافظة القاهرة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الموقف التنفيذى للصرف الصحى فى 151 قرية</dc:title>
  <dc:creator>romer</dc:creator>
  <cp:lastModifiedBy>م محمد السيد</cp:lastModifiedBy>
  <cp:revision>1108</cp:revision>
  <cp:lastPrinted>2014-05-02T13:54:16Z</cp:lastPrinted>
  <dcterms:created xsi:type="dcterms:W3CDTF">2011-07-10T23:33:33Z</dcterms:created>
  <dcterms:modified xsi:type="dcterms:W3CDTF">2014-05-06T20:33:48Z</dcterms:modified>
</cp:coreProperties>
</file>